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26" userDrawn="1">
          <p15:clr>
            <a:srgbClr val="A4A3A4"/>
          </p15:clr>
        </p15:guide>
        <p15:guide id="2" pos="73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34"/>
    <p:restoredTop sz="96405"/>
  </p:normalViewPr>
  <p:slideViewPr>
    <p:cSldViewPr snapToGrid="0" snapToObjects="1">
      <p:cViewPr>
        <p:scale>
          <a:sx n="81" d="100"/>
          <a:sy n="81" d="100"/>
        </p:scale>
        <p:origin x="-666" y="-72"/>
      </p:cViewPr>
      <p:guideLst>
        <p:guide orient="horz" pos="3226"/>
        <p:guide pos="73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7F5C070-946D-2B40-8F6E-A4976CA99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1388B7F-2021-1C4A-A395-24C512B86D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445758F-FADF-4E4D-8BC4-5F70BDB2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0A46-0D44-2449-B43E-275FE22CD57C}" type="datetimeFigureOut">
              <a:rPr lang="es-CL" smtClean="0"/>
              <a:t>21-04-2020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BDB9047-5574-964C-8381-11A0855FD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D8FFE97-4DE7-D248-9C0B-4FDE1AF37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0145-8D1D-984D-B8C0-84F5DA8CDF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1888592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19BE8A9-DE4B-D54B-8332-E0BEAC482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7B8E6F93-15E9-6649-9216-0FD777060E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73B6BF0-F9E6-8844-9056-A2AD856A8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0A46-0D44-2449-B43E-275FE22CD57C}" type="datetimeFigureOut">
              <a:rPr lang="es-CL" smtClean="0"/>
              <a:t>21-04-2020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3B567CE-23E9-7D45-8871-CF1A84C3B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90F5BB5-9A4B-7940-917F-2B78EA55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0145-8D1D-984D-B8C0-84F5DA8CDF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7432170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5B71A27D-CD93-0F4D-A7C3-24EA63A477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90DA0AA6-833F-3542-AB3D-03F697D447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DB4B397-BFF0-714F-AAAF-F636AAC14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0A46-0D44-2449-B43E-275FE22CD57C}" type="datetimeFigureOut">
              <a:rPr lang="es-CL" smtClean="0"/>
              <a:t>21-04-2020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2AAD825-35A4-6F43-9DAE-F7D940268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DE70C61-D2FD-E543-9CC7-8B41FBC67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0145-8D1D-984D-B8C0-84F5DA8CDF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3075556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0FCE10C-0259-CE4F-85F0-B3E20FB4F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4F11416-50F6-9844-BF28-5A8D309DD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5ECCDAF-A32F-D440-A59D-5D585D90F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0A46-0D44-2449-B43E-275FE22CD57C}" type="datetimeFigureOut">
              <a:rPr lang="es-CL" smtClean="0"/>
              <a:t>21-04-2020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7BF5810-C187-634F-A3ED-6CDF200A4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24F1EDA-EED0-4B4A-94EB-2FECB93F1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0145-8D1D-984D-B8C0-84F5DA8CDF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3514397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5F1EE37-C704-444A-A7AE-D938F54EE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93DB2489-8DBC-FB43-8203-CD247099D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35481AD-4D9C-A24E-A272-05C48021D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0A46-0D44-2449-B43E-275FE22CD57C}" type="datetimeFigureOut">
              <a:rPr lang="es-CL" smtClean="0"/>
              <a:t>21-04-2020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67CFE37-5DEC-5343-851E-41B257936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D4061C9-0BD5-D347-83F1-181AE6EEF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0145-8D1D-984D-B8C0-84F5DA8CDF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369642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D874E6E-C489-2644-8E38-F7EF6AAF8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60B3A76-B349-4C44-9BF1-5C362588AA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7F675036-24FC-6A4E-93E9-BD64AACD2F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4CC5141-BE73-BC4E-A2EB-2150A8108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0A46-0D44-2449-B43E-275FE22CD57C}" type="datetimeFigureOut">
              <a:rPr lang="es-CL" smtClean="0"/>
              <a:t>21-04-2020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43000F0-6FA0-844D-BC8E-988B538F7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10DC07A8-3C34-964E-B728-2D12A16ED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0145-8D1D-984D-B8C0-84F5DA8CDF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4568193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18FF0AE-A57B-384F-B6D1-7ECEF571D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EC152D3E-20A5-634D-AC47-A2F056056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0FE6013E-C4AE-9F45-8EA1-5DFDB22CF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14137B0F-9BD1-134E-B678-B3F6D6168C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804C1CF0-D281-734B-8460-A4C9A444C0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B1562D17-B461-4343-A2E3-FA6F01A97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0A46-0D44-2449-B43E-275FE22CD57C}" type="datetimeFigureOut">
              <a:rPr lang="es-CL" smtClean="0"/>
              <a:t>21-04-2020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7F6445E2-BC00-BB43-9E58-1F70215D8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3361B393-DE66-BE4A-AAA7-85CE1CEF6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0145-8D1D-984D-B8C0-84F5DA8CDF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0455852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0B5A76F-5D2D-F94A-93FB-8D1AD438A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427673BD-5723-7F4F-B19B-269A33291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0A46-0D44-2449-B43E-275FE22CD57C}" type="datetimeFigureOut">
              <a:rPr lang="es-CL" smtClean="0"/>
              <a:t>21-04-2020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8C8437FD-9003-2141-ACA9-C06211141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C2F6C75E-9451-9448-9B52-9EB53F059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0145-8D1D-984D-B8C0-84F5DA8CDF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131412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A4BFEC8B-DD16-6040-B1E1-0107D8A5D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0A46-0D44-2449-B43E-275FE22CD57C}" type="datetimeFigureOut">
              <a:rPr lang="es-CL" smtClean="0"/>
              <a:t>21-04-2020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E02BA1F6-451E-6448-8393-D4BCD7018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75037292-C758-F349-9170-150833148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0145-8D1D-984D-B8C0-84F5DA8CDF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0013029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7908431-7257-4641-8DF3-91DC03FF5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4BCE1A5-10DD-1443-9ADE-5F637264B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145EDFEB-A8FB-0B46-A110-D49F3D5E0D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9FF73D25-475C-DC49-8CA4-793E21F8A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0A46-0D44-2449-B43E-275FE22CD57C}" type="datetimeFigureOut">
              <a:rPr lang="es-CL" smtClean="0"/>
              <a:t>21-04-2020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B60BB13-01D4-0347-ACC0-74B4ECCDF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4626301-7410-0B46-918A-A21752B51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0145-8D1D-984D-B8C0-84F5DA8CDF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4962604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1801900-C768-1341-98F5-F9CBD9DD2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F98523B9-E259-F847-BDF1-16C1ADFFD8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446F7366-AA7C-EF41-92E0-426DA5F53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C6A6FFE1-99CD-6846-A8EB-A16532C9C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0A46-0D44-2449-B43E-275FE22CD57C}" type="datetimeFigureOut">
              <a:rPr lang="es-CL" smtClean="0"/>
              <a:t>21-04-2020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DC0E9965-A6C3-FD40-B62C-3767E6E21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A775888-A537-1F47-B161-6096D32E4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0145-8D1D-984D-B8C0-84F5DA8CDF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2426027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57A05ED-B8DD-BC42-9BCB-E707A10B4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3A0E720-E9F0-D74D-81CD-F5BE0E7E8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25BF5B0-715D-7247-A339-EEF43C539B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20A46-0D44-2449-B43E-275FE22CD57C}" type="datetimeFigureOut">
              <a:rPr lang="es-CL" smtClean="0"/>
              <a:t>21-04-2020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EF21190-FA37-C043-9086-C4E76EF2AF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6E1B654-2DC7-9E49-97C8-887E691FBA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20145-8D1D-984D-B8C0-84F5DA8CDF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607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8.svg"/><Relationship Id="rId1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D67BBD2-C211-F341-9119-AA8CBFEE6A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62783"/>
            <a:ext cx="9144000" cy="1047179"/>
          </a:xfrm>
        </p:spPr>
        <p:txBody>
          <a:bodyPr/>
          <a:lstStyle/>
          <a:p>
            <a:r>
              <a:rPr lang="es-CL" dirty="0">
                <a:latin typeface="Avenir Light" panose="020B0402020203020204" pitchFamily="34" charset="77"/>
              </a:rPr>
              <a:t>CUENTA</a:t>
            </a:r>
            <a:r>
              <a:rPr lang="es-CL" b="1" dirty="0">
                <a:solidFill>
                  <a:srgbClr val="FFC000"/>
                </a:solidFill>
                <a:latin typeface="Avenir Black" panose="02000503020000020003" pitchFamily="2" charset="0"/>
              </a:rPr>
              <a:t>PÚBLICA</a:t>
            </a:r>
            <a:r>
              <a:rPr lang="es-CL" dirty="0">
                <a:latin typeface="Avenir Light" panose="020B0402020203020204" pitchFamily="34" charset="77"/>
              </a:rPr>
              <a:t>2019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E05FEAB-FAA2-CA41-B129-D67BC4240A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460807"/>
          </a:xfrm>
        </p:spPr>
        <p:txBody>
          <a:bodyPr>
            <a:noAutofit/>
          </a:bodyPr>
          <a:lstStyle/>
          <a:p>
            <a:r>
              <a:rPr lang="es-CL" sz="2800" dirty="0">
                <a:latin typeface="Avenir Light" panose="020B0402020203020204" pitchFamily="34" charset="77"/>
              </a:rPr>
              <a:t>Colegio Rafael Eyzaguirre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xmlns="" id="{7940E893-71BE-A340-8676-DCE1A2789581}"/>
              </a:ext>
            </a:extLst>
          </p:cNvPr>
          <p:cNvSpPr txBox="1">
            <a:spLocks/>
          </p:cNvSpPr>
          <p:nvPr/>
        </p:nvSpPr>
        <p:spPr>
          <a:xfrm>
            <a:off x="1524000" y="6432634"/>
            <a:ext cx="9144000" cy="3141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600" i="1" dirty="0">
                <a:latin typeface="Avenir Light Oblique" panose="020B0402020203090204" pitchFamily="34" charset="77"/>
              </a:rPr>
              <a:t>Madres Escolapias · Chile</a:t>
            </a:r>
          </a:p>
        </p:txBody>
      </p:sp>
    </p:spTree>
    <p:extLst>
      <p:ext uri="{BB962C8B-B14F-4D97-AF65-F5344CB8AC3E}">
        <p14:creationId xmlns:p14="http://schemas.microsoft.com/office/powerpoint/2010/main" val="560295096"/>
      </p:ext>
    </p:extLst>
  </p:cSld>
  <p:clrMapOvr>
    <a:masterClrMapping/>
  </p:clrMapOvr>
  <p:transition spd="slow" advTm="4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1230923" y="380451"/>
            <a:ext cx="9847385" cy="7193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 smtClean="0">
                <a:latin typeface="Avenir Light" panose="020B0402020203020204" pitchFamily="34" charset="77"/>
              </a:rPr>
              <a:t>ALUMNOS </a:t>
            </a:r>
            <a:r>
              <a:rPr lang="es-CL" b="1" dirty="0" smtClean="0">
                <a:latin typeface="Avenir Light" panose="020B0402020203020204" pitchFamily="34" charset="77"/>
              </a:rPr>
              <a:t>RETIRADOS</a:t>
            </a:r>
            <a:r>
              <a:rPr lang="es-CL" dirty="0" smtClean="0">
                <a:latin typeface="Avenir Light" panose="020B0402020203020204" pitchFamily="34" charset="77"/>
              </a:rPr>
              <a:t> EN EL AÑO</a:t>
            </a:r>
            <a:endParaRPr lang="es-CL" dirty="0">
              <a:latin typeface="Avenir Light" panose="020B0402020203020204" pitchFamily="34" charset="77"/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xmlns="" id="{2DF7392A-DCDB-054B-947A-599538A0193B}"/>
              </a:ext>
            </a:extLst>
          </p:cNvPr>
          <p:cNvSpPr txBox="1">
            <a:spLocks/>
          </p:cNvSpPr>
          <p:nvPr/>
        </p:nvSpPr>
        <p:spPr>
          <a:xfrm>
            <a:off x="604089" y="2042486"/>
            <a:ext cx="10983816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000" b="1" dirty="0">
                <a:latin typeface="Avenir Black" panose="02000503020000020003" pitchFamily="2" charset="0"/>
              </a:rPr>
              <a:t>2019 </a:t>
            </a:r>
            <a:r>
              <a:rPr lang="es-CL" altLang="es-CL" sz="2000" dirty="0">
                <a:latin typeface="Avenir Light" panose="020B0402020203020204" pitchFamily="34" charset="77"/>
              </a:rPr>
              <a:t>Cambio de colegio, de domicilio, inadaptabilidad, clima del colegio, situación académica</a:t>
            </a:r>
            <a:endParaRPr lang="es-CL" altLang="es-CL" sz="2800" b="1" dirty="0">
              <a:latin typeface="Avenir Black" panose="02000503020000020003" pitchFamily="2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xmlns="" id="{2F6A3762-159E-8545-9F6A-A29C8728C689}"/>
              </a:ext>
            </a:extLst>
          </p:cNvPr>
          <p:cNvSpPr txBox="1">
            <a:spLocks/>
          </p:cNvSpPr>
          <p:nvPr/>
        </p:nvSpPr>
        <p:spPr>
          <a:xfrm>
            <a:off x="4881977" y="6595024"/>
            <a:ext cx="2428046" cy="3196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Colegio </a:t>
            </a:r>
            <a:r>
              <a:rPr lang="es-CL" sz="1400" b="1" dirty="0">
                <a:solidFill>
                  <a:schemeClr val="bg1"/>
                </a:solidFill>
                <a:latin typeface="Avenir Black" panose="02000503020000020003" pitchFamily="2" charset="0"/>
              </a:rPr>
              <a:t>Rafael </a:t>
            </a:r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Eyzaguirre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53876CE1-DA0A-4942-88CD-FBFAFFD29998}"/>
              </a:ext>
            </a:extLst>
          </p:cNvPr>
          <p:cNvSpPr txBox="1">
            <a:spLocks/>
          </p:cNvSpPr>
          <p:nvPr/>
        </p:nvSpPr>
        <p:spPr>
          <a:xfrm>
            <a:off x="604089" y="1494925"/>
            <a:ext cx="5926326" cy="5475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3200" b="1" dirty="0">
                <a:solidFill>
                  <a:srgbClr val="FFC000"/>
                </a:solidFill>
                <a:latin typeface="Avenir Black" panose="02000503020000020003" pitchFamily="2" charset="0"/>
              </a:rPr>
              <a:t>RAZONES </a:t>
            </a:r>
            <a:r>
              <a:rPr lang="es-CL" sz="3200" dirty="0">
                <a:latin typeface="Avenir Book" panose="02000503020000020003" pitchFamily="2" charset="0"/>
              </a:rPr>
              <a:t>DE LOS RETIROS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E0640CFC-502E-D440-8FE7-9EFC7EA9E27B}"/>
              </a:ext>
            </a:extLst>
          </p:cNvPr>
          <p:cNvSpPr txBox="1">
            <a:spLocks/>
          </p:cNvSpPr>
          <p:nvPr/>
        </p:nvSpPr>
        <p:spPr>
          <a:xfrm>
            <a:off x="604089" y="2590046"/>
            <a:ext cx="10983816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000" b="1" dirty="0">
                <a:latin typeface="Avenir Black" panose="02000503020000020003" pitchFamily="2" charset="0"/>
              </a:rPr>
              <a:t>2018 </a:t>
            </a:r>
            <a:r>
              <a:rPr lang="es-CL" altLang="es-CL" sz="2000" dirty="0">
                <a:latin typeface="Avenir Light" panose="020B0402020203020204" pitchFamily="34" charset="77"/>
              </a:rPr>
              <a:t>Cambio de colegio, de domicilio, inadaptabilidad, clima del colegio, situación académica</a:t>
            </a:r>
            <a:endParaRPr lang="es-CL" altLang="es-CL" sz="2800" b="1" dirty="0">
              <a:latin typeface="Avenir Black" panose="02000503020000020003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0CE45DF0-09B3-734F-BF44-11E05A4DA1FB}"/>
              </a:ext>
            </a:extLst>
          </p:cNvPr>
          <p:cNvSpPr txBox="1">
            <a:spLocks/>
          </p:cNvSpPr>
          <p:nvPr/>
        </p:nvSpPr>
        <p:spPr>
          <a:xfrm>
            <a:off x="584297" y="4172189"/>
            <a:ext cx="5034078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000" b="1" dirty="0">
                <a:latin typeface="Avenir Black" panose="02000503020000020003" pitchFamily="2" charset="0"/>
              </a:rPr>
              <a:t>7</a:t>
            </a:r>
            <a:r>
              <a:rPr lang="es-CL" altLang="es-CL" sz="2000" b="1" baseline="30000" dirty="0">
                <a:latin typeface="Avenir Black" panose="02000503020000020003" pitchFamily="2" charset="0"/>
              </a:rPr>
              <a:t>mo</a:t>
            </a:r>
            <a:r>
              <a:rPr lang="es-CL" altLang="es-CL" sz="2000" b="1" dirty="0">
                <a:latin typeface="Avenir Black" panose="02000503020000020003" pitchFamily="2" charset="0"/>
              </a:rPr>
              <a:t> B	</a:t>
            </a:r>
            <a:r>
              <a:rPr lang="es-CL" altLang="es-CL" sz="2000" dirty="0">
                <a:latin typeface="Avenir Light" panose="020B0402020203020204" pitchFamily="34" charset="77"/>
              </a:rPr>
              <a:t>Dos alumnos por motivos de salud</a:t>
            </a:r>
            <a:endParaRPr lang="es-CL" altLang="es-CL" sz="2800" dirty="0">
              <a:latin typeface="Avenir Light" panose="020B0402020203020204" pitchFamily="34" charset="77"/>
            </a:endParaRP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xmlns="" id="{FEC105A2-F345-0647-8071-C13B9A4ED32D}"/>
              </a:ext>
            </a:extLst>
          </p:cNvPr>
          <p:cNvSpPr txBox="1">
            <a:spLocks/>
          </p:cNvSpPr>
          <p:nvPr/>
        </p:nvSpPr>
        <p:spPr>
          <a:xfrm>
            <a:off x="584297" y="3624628"/>
            <a:ext cx="8833080" cy="5475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3200" b="1" dirty="0">
                <a:solidFill>
                  <a:srgbClr val="FFC000"/>
                </a:solidFill>
                <a:latin typeface="Avenir Black" panose="02000503020000020003" pitchFamily="2" charset="0"/>
              </a:rPr>
              <a:t>CIERRE </a:t>
            </a:r>
            <a:r>
              <a:rPr lang="es-CL" sz="3200" dirty="0">
                <a:latin typeface="Avenir Book" panose="02000503020000020003" pitchFamily="2" charset="0"/>
              </a:rPr>
              <a:t>DE AÑO ESCOLAR ANTICIPADO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xmlns="" id="{0FEBBD59-C19F-FF4E-BCED-54A8B0FF8164}"/>
              </a:ext>
            </a:extLst>
          </p:cNvPr>
          <p:cNvSpPr txBox="1">
            <a:spLocks/>
          </p:cNvSpPr>
          <p:nvPr/>
        </p:nvSpPr>
        <p:spPr>
          <a:xfrm>
            <a:off x="584297" y="4724913"/>
            <a:ext cx="4297680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000" b="1" dirty="0">
                <a:latin typeface="Avenir Black" panose="02000503020000020003" pitchFamily="2" charset="0"/>
              </a:rPr>
              <a:t>8</a:t>
            </a:r>
            <a:r>
              <a:rPr lang="es-CL" altLang="es-CL" sz="2000" b="1" baseline="30000" dirty="0">
                <a:latin typeface="Avenir Black" panose="02000503020000020003" pitchFamily="2" charset="0"/>
              </a:rPr>
              <a:t>vo</a:t>
            </a:r>
            <a:r>
              <a:rPr lang="es-CL" altLang="es-CL" sz="2000" b="1" dirty="0">
                <a:latin typeface="Avenir Black" panose="02000503020000020003" pitchFamily="2" charset="0"/>
              </a:rPr>
              <a:t> B	</a:t>
            </a:r>
            <a:r>
              <a:rPr lang="es-CL" altLang="es-CL" sz="2000" dirty="0">
                <a:latin typeface="Avenir Light" panose="020B0402020203020204" pitchFamily="34" charset="77"/>
              </a:rPr>
              <a:t>Un alumno por enfermedad</a:t>
            </a:r>
            <a:endParaRPr lang="es-CL" altLang="es-CL" sz="2800" dirty="0">
              <a:latin typeface="Avenir Light" panose="020B0402020203020204" pitchFamily="34" charset="77"/>
            </a:endParaRP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xmlns="" id="{22F72B4D-B5A4-F84C-9516-46B78B02937B}"/>
              </a:ext>
            </a:extLst>
          </p:cNvPr>
          <p:cNvSpPr txBox="1">
            <a:spLocks/>
          </p:cNvSpPr>
          <p:nvPr/>
        </p:nvSpPr>
        <p:spPr>
          <a:xfrm>
            <a:off x="604089" y="5267310"/>
            <a:ext cx="5491911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000" b="1" dirty="0">
                <a:latin typeface="Avenir Black" panose="02000503020000020003" pitchFamily="2" charset="0"/>
              </a:rPr>
              <a:t>1</a:t>
            </a:r>
            <a:r>
              <a:rPr lang="es-CL" altLang="es-CL" sz="2000" b="1" baseline="30000" dirty="0">
                <a:latin typeface="Avenir Black" panose="02000503020000020003" pitchFamily="2" charset="0"/>
              </a:rPr>
              <a:t>ro</a:t>
            </a:r>
            <a:r>
              <a:rPr lang="es-CL" altLang="es-CL" sz="2000" b="1" dirty="0">
                <a:latin typeface="Avenir Black" panose="02000503020000020003" pitchFamily="2" charset="0"/>
              </a:rPr>
              <a:t> M	</a:t>
            </a:r>
            <a:r>
              <a:rPr lang="es-CL" altLang="es-CL" sz="2000" dirty="0">
                <a:latin typeface="Avenir Light" panose="020B0402020203020204" pitchFamily="34" charset="77"/>
              </a:rPr>
              <a:t>Un alumno por intervención quirúrgica</a:t>
            </a:r>
            <a:endParaRPr lang="es-CL" altLang="es-CL" sz="2800" dirty="0">
              <a:latin typeface="Avenir Light" panose="020B0402020203020204" pitchFamily="34" charset="77"/>
            </a:endParaRP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xmlns="" id="{880025DD-352F-2A42-B09F-B9C2BE30F3CA}"/>
              </a:ext>
            </a:extLst>
          </p:cNvPr>
          <p:cNvSpPr txBox="1">
            <a:spLocks/>
          </p:cNvSpPr>
          <p:nvPr/>
        </p:nvSpPr>
        <p:spPr>
          <a:xfrm>
            <a:off x="604089" y="5815491"/>
            <a:ext cx="8610249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000" b="1" dirty="0">
                <a:latin typeface="Avenir Black" panose="02000503020000020003" pitchFamily="2" charset="0"/>
              </a:rPr>
              <a:t>3</a:t>
            </a:r>
            <a:r>
              <a:rPr lang="es-CL" altLang="es-CL" sz="2000" b="1" baseline="30000" dirty="0">
                <a:latin typeface="Avenir Black" panose="02000503020000020003" pitchFamily="2" charset="0"/>
              </a:rPr>
              <a:t>ro</a:t>
            </a:r>
            <a:r>
              <a:rPr lang="es-CL" altLang="es-CL" sz="2000" b="1" dirty="0">
                <a:latin typeface="Avenir Black" panose="02000503020000020003" pitchFamily="2" charset="0"/>
              </a:rPr>
              <a:t> M	</a:t>
            </a:r>
            <a:r>
              <a:rPr lang="es-CL" altLang="es-CL" sz="2000" dirty="0">
                <a:latin typeface="Avenir Light" panose="020B0402020203020204" pitchFamily="34" charset="77"/>
              </a:rPr>
              <a:t>Tres </a:t>
            </a:r>
            <a:r>
              <a:rPr lang="es-CL" altLang="es-CL" sz="2000" dirty="0" smtClean="0">
                <a:latin typeface="Avenir Light" panose="020B0402020203020204" pitchFamily="34" charset="77"/>
              </a:rPr>
              <a:t>alumnos (una </a:t>
            </a:r>
            <a:r>
              <a:rPr lang="es-CL" altLang="es-CL" sz="2000" dirty="0">
                <a:latin typeface="Avenir Light" panose="020B0402020203020204" pitchFamily="34" charset="77"/>
              </a:rPr>
              <a:t>por embarazo, dos por situación </a:t>
            </a:r>
            <a:r>
              <a:rPr lang="es-CL" altLang="es-CL" sz="2000" dirty="0" smtClean="0">
                <a:latin typeface="Avenir Light" panose="020B0402020203020204" pitchFamily="34" charset="77"/>
              </a:rPr>
              <a:t>personal)</a:t>
            </a:r>
            <a:endParaRPr lang="es-CL" altLang="es-CL" sz="2800" dirty="0">
              <a:latin typeface="Avenir Light" panose="020B0402020203020204" pitchFamily="34" charset="77"/>
            </a:endParaRP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xmlns="" id="{F649570F-6D8E-634E-8B42-B08CCB23664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940729"/>
      </p:ext>
    </p:extLst>
  </p:cSld>
  <p:clrMapOvr>
    <a:masterClrMapping/>
  </p:clrMapOvr>
  <p:transition spd="slow" advTm="17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9" grpId="0"/>
      <p:bldP spid="7" grpId="0"/>
      <p:bldP spid="8" grpId="0"/>
      <p:bldP spid="10" grpId="0"/>
      <p:bldP spid="12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1719645" y="371473"/>
            <a:ext cx="8790503" cy="7193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b="1" dirty="0">
                <a:latin typeface="Avenir Black" panose="02000503020000020003" pitchFamily="2" charset="0"/>
              </a:rPr>
              <a:t>ESTUDIANTES</a:t>
            </a:r>
            <a:r>
              <a:rPr lang="es-CL" dirty="0">
                <a:latin typeface="Avenir Light" panose="020B0402020203020204" pitchFamily="34" charset="77"/>
              </a:rPr>
              <a:t> CON APOYO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xmlns="" id="{2F6A3762-159E-8545-9F6A-A29C8728C689}"/>
              </a:ext>
            </a:extLst>
          </p:cNvPr>
          <p:cNvSpPr txBox="1">
            <a:spLocks/>
          </p:cNvSpPr>
          <p:nvPr/>
        </p:nvSpPr>
        <p:spPr>
          <a:xfrm>
            <a:off x="5007896" y="5454842"/>
            <a:ext cx="2400951" cy="2833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Colegio </a:t>
            </a:r>
            <a:r>
              <a:rPr lang="es-CL" sz="1400" b="1" dirty="0">
                <a:solidFill>
                  <a:schemeClr val="bg1"/>
                </a:solidFill>
                <a:latin typeface="Avenir Black" panose="02000503020000020003" pitchFamily="2" charset="0"/>
              </a:rPr>
              <a:t>Rafael </a:t>
            </a:r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Eyzaguirre</a:t>
            </a: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xmlns="" id="{4414E0AF-78C4-CE4C-ABA6-E9614A7730FD}"/>
              </a:ext>
            </a:extLst>
          </p:cNvPr>
          <p:cNvGrpSpPr/>
          <p:nvPr/>
        </p:nvGrpSpPr>
        <p:grpSpPr>
          <a:xfrm>
            <a:off x="575941" y="1283235"/>
            <a:ext cx="11074204" cy="299359"/>
            <a:chOff x="566797" y="1493547"/>
            <a:chExt cx="11074204" cy="299359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xmlns="" id="{74B675D0-ED76-5D43-889B-730DADA006EE}"/>
                </a:ext>
              </a:extLst>
            </p:cNvPr>
            <p:cNvSpPr/>
            <p:nvPr/>
          </p:nvSpPr>
          <p:spPr>
            <a:xfrm>
              <a:off x="576224" y="1493547"/>
              <a:ext cx="11064777" cy="29298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14" name="Título 1">
              <a:extLst>
                <a:ext uri="{FF2B5EF4-FFF2-40B4-BE49-F238E27FC236}">
                  <a16:creationId xmlns:a16="http://schemas.microsoft.com/office/drawing/2014/main" xmlns="" id="{99CCF966-2010-B548-B935-ADD6EC74A248}"/>
                </a:ext>
              </a:extLst>
            </p:cNvPr>
            <p:cNvSpPr txBox="1">
              <a:spLocks/>
            </p:cNvSpPr>
            <p:nvPr/>
          </p:nvSpPr>
          <p:spPr>
            <a:xfrm>
              <a:off x="566797" y="1509542"/>
              <a:ext cx="10632243" cy="283364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400" dirty="0">
                  <a:latin typeface="Avenir Medium" panose="02000503020000020003" pitchFamily="2" charset="0"/>
                </a:rPr>
                <a:t>Pre Kinder			0				4			0				3</a:t>
              </a:r>
            </a:p>
          </p:txBody>
        </p:sp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xmlns="" id="{5EA75FAB-A5A2-E143-B848-665E75C3B329}"/>
              </a:ext>
            </a:extLst>
          </p:cNvPr>
          <p:cNvGrpSpPr/>
          <p:nvPr/>
        </p:nvGrpSpPr>
        <p:grpSpPr>
          <a:xfrm>
            <a:off x="559770" y="1005745"/>
            <a:ext cx="11059650" cy="299721"/>
            <a:chOff x="559770" y="1216057"/>
            <a:chExt cx="11059650" cy="299721"/>
          </a:xfrm>
        </p:grpSpPr>
        <p:sp>
          <p:nvSpPr>
            <p:cNvPr id="16" name="Título 1">
              <a:extLst>
                <a:ext uri="{FF2B5EF4-FFF2-40B4-BE49-F238E27FC236}">
                  <a16:creationId xmlns:a16="http://schemas.microsoft.com/office/drawing/2014/main" xmlns="" id="{5C8B7C0B-EA2D-BD4A-A05A-EC259B81E3A4}"/>
                </a:ext>
              </a:extLst>
            </p:cNvPr>
            <p:cNvSpPr txBox="1">
              <a:spLocks/>
            </p:cNvSpPr>
            <p:nvPr/>
          </p:nvSpPr>
          <p:spPr>
            <a:xfrm>
              <a:off x="559770" y="1232414"/>
              <a:ext cx="11059650" cy="283364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200" dirty="0">
                  <a:latin typeface="Avenir Medium" panose="02000503020000020003" pitchFamily="2" charset="0"/>
                </a:rPr>
                <a:t>Curso 2019</a:t>
              </a:r>
              <a:r>
                <a:rPr lang="es-CL" altLang="es-CL" sz="1200" dirty="0">
                  <a:latin typeface="Avenir Light" panose="020B0402020203020204" pitchFamily="34" charset="77"/>
                </a:rPr>
                <a:t>	   Apoyo Psicopedagógico 2018	    Apoyo Psicopedagógico 2019	    Apoyo Psicológico 2018	             Apoyo Psicológico 2019</a:t>
              </a:r>
            </a:p>
          </p:txBody>
        </p:sp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xmlns="" id="{568AF975-E5B6-0247-A4B1-6A9C97F6213C}"/>
                </a:ext>
              </a:extLst>
            </p:cNvPr>
            <p:cNvCxnSpPr/>
            <p:nvPr/>
          </p:nvCxnSpPr>
          <p:spPr>
            <a:xfrm flipH="1">
              <a:off x="1836672" y="1216057"/>
              <a:ext cx="9782748" cy="0"/>
            </a:xfrm>
            <a:prstGeom prst="line">
              <a:avLst/>
            </a:prstGeom>
            <a:ln w="9525" cap="flat" cmpd="sng" algn="ctr">
              <a:solidFill>
                <a:schemeClr val="accent4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xmlns="" id="{54ACFC8F-8D41-1541-BCB9-D23767FB1C75}"/>
              </a:ext>
            </a:extLst>
          </p:cNvPr>
          <p:cNvGrpSpPr/>
          <p:nvPr/>
        </p:nvGrpSpPr>
        <p:grpSpPr>
          <a:xfrm>
            <a:off x="585368" y="1599270"/>
            <a:ext cx="11064777" cy="301426"/>
            <a:chOff x="566797" y="1809582"/>
            <a:chExt cx="11064777" cy="301426"/>
          </a:xfrm>
        </p:grpSpPr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xmlns="" id="{E42C06C0-0348-2D49-AA93-F676127D398D}"/>
                </a:ext>
              </a:extLst>
            </p:cNvPr>
            <p:cNvSpPr/>
            <p:nvPr/>
          </p:nvSpPr>
          <p:spPr>
            <a:xfrm>
              <a:off x="566797" y="1809582"/>
              <a:ext cx="11064777" cy="29298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8" name="Título 1">
              <a:extLst>
                <a:ext uri="{FF2B5EF4-FFF2-40B4-BE49-F238E27FC236}">
                  <a16:creationId xmlns:a16="http://schemas.microsoft.com/office/drawing/2014/main" xmlns="" id="{15BD0A05-3DA3-E740-8AAF-4E5A361F7F77}"/>
                </a:ext>
              </a:extLst>
            </p:cNvPr>
            <p:cNvSpPr txBox="1">
              <a:spLocks/>
            </p:cNvSpPr>
            <p:nvPr/>
          </p:nvSpPr>
          <p:spPr>
            <a:xfrm>
              <a:off x="566797" y="1827644"/>
              <a:ext cx="10321162" cy="283364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400" dirty="0">
                  <a:latin typeface="Avenir Medium" panose="02000503020000020003" pitchFamily="2" charset="0"/>
                </a:rPr>
                <a:t>Kinder				8				8			11				2</a:t>
              </a: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xmlns="" id="{6D871802-F54B-EB4E-8B3C-52FCDF001A9A}"/>
              </a:ext>
            </a:extLst>
          </p:cNvPr>
          <p:cNvGrpSpPr/>
          <p:nvPr/>
        </p:nvGrpSpPr>
        <p:grpSpPr>
          <a:xfrm>
            <a:off x="582509" y="1910995"/>
            <a:ext cx="11064777" cy="307717"/>
            <a:chOff x="559770" y="2121307"/>
            <a:chExt cx="11064777" cy="307717"/>
          </a:xfrm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xmlns="" id="{F949D5E7-35CF-BB46-B0F4-395A33172B77}"/>
                </a:ext>
              </a:extLst>
            </p:cNvPr>
            <p:cNvSpPr/>
            <p:nvPr/>
          </p:nvSpPr>
          <p:spPr>
            <a:xfrm>
              <a:off x="559770" y="2121307"/>
              <a:ext cx="11064777" cy="29298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50" name="Título 1">
              <a:extLst>
                <a:ext uri="{FF2B5EF4-FFF2-40B4-BE49-F238E27FC236}">
                  <a16:creationId xmlns:a16="http://schemas.microsoft.com/office/drawing/2014/main" xmlns="" id="{9E7B4B0C-395F-1A45-980B-311C3F36E4FA}"/>
                </a:ext>
              </a:extLst>
            </p:cNvPr>
            <p:cNvSpPr txBox="1">
              <a:spLocks/>
            </p:cNvSpPr>
            <p:nvPr/>
          </p:nvSpPr>
          <p:spPr>
            <a:xfrm>
              <a:off x="559770" y="2145660"/>
              <a:ext cx="10233921" cy="283364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400" dirty="0">
                  <a:latin typeface="Avenir Medium" panose="02000503020000020003" pitchFamily="2" charset="0"/>
                </a:rPr>
                <a:t>1</a:t>
              </a:r>
              <a:r>
                <a:rPr lang="es-CL" altLang="es-CL" sz="1400" baseline="30000" dirty="0">
                  <a:latin typeface="Avenir Medium" panose="02000503020000020003" pitchFamily="2" charset="0"/>
                </a:rPr>
                <a:t>ro</a:t>
              </a:r>
              <a:r>
                <a:rPr lang="es-CL" altLang="es-CL" sz="1400" dirty="0">
                  <a:latin typeface="Avenir Medium" panose="02000503020000020003" pitchFamily="2" charset="0"/>
                </a:rPr>
                <a:t> Básico			7				7			4				1</a:t>
              </a: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xmlns="" id="{8594D37B-32E0-7F4A-B730-1347FF2DD0D9}"/>
              </a:ext>
            </a:extLst>
          </p:cNvPr>
          <p:cNvGrpSpPr/>
          <p:nvPr/>
        </p:nvGrpSpPr>
        <p:grpSpPr>
          <a:xfrm>
            <a:off x="582509" y="2225961"/>
            <a:ext cx="11064777" cy="301426"/>
            <a:chOff x="559770" y="2445700"/>
            <a:chExt cx="11064777" cy="301426"/>
          </a:xfrm>
        </p:grpSpPr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xmlns="" id="{E13C4B5F-3F67-964F-9D0A-E0E618EF4738}"/>
                </a:ext>
              </a:extLst>
            </p:cNvPr>
            <p:cNvSpPr/>
            <p:nvPr/>
          </p:nvSpPr>
          <p:spPr>
            <a:xfrm>
              <a:off x="559770" y="2445700"/>
              <a:ext cx="11064777" cy="29298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52" name="Título 1">
              <a:extLst>
                <a:ext uri="{FF2B5EF4-FFF2-40B4-BE49-F238E27FC236}">
                  <a16:creationId xmlns:a16="http://schemas.microsoft.com/office/drawing/2014/main" xmlns="" id="{3D7E5C1D-CDDC-624E-901B-79049B46ADBB}"/>
                </a:ext>
              </a:extLst>
            </p:cNvPr>
            <p:cNvSpPr txBox="1">
              <a:spLocks/>
            </p:cNvSpPr>
            <p:nvPr/>
          </p:nvSpPr>
          <p:spPr>
            <a:xfrm>
              <a:off x="559770" y="2463762"/>
              <a:ext cx="10233921" cy="283364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400" dirty="0">
                  <a:latin typeface="Avenir Medium" panose="02000503020000020003" pitchFamily="2" charset="0"/>
                </a:rPr>
                <a:t>2</a:t>
              </a:r>
              <a:r>
                <a:rPr lang="es-CL" altLang="es-CL" sz="1400" baseline="30000" dirty="0">
                  <a:latin typeface="Avenir Medium" panose="02000503020000020003" pitchFamily="2" charset="0"/>
                </a:rPr>
                <a:t>do</a:t>
              </a:r>
              <a:r>
                <a:rPr lang="es-CL" altLang="es-CL" sz="1400" dirty="0">
                  <a:latin typeface="Avenir Medium" panose="02000503020000020003" pitchFamily="2" charset="0"/>
                </a:rPr>
                <a:t> Básico			7				10			4				3</a:t>
              </a:r>
            </a:p>
          </p:txBody>
        </p: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xmlns="" id="{D7CA4355-89AE-4544-A333-2A312925C0A9}"/>
              </a:ext>
            </a:extLst>
          </p:cNvPr>
          <p:cNvGrpSpPr/>
          <p:nvPr/>
        </p:nvGrpSpPr>
        <p:grpSpPr>
          <a:xfrm>
            <a:off x="585651" y="2537686"/>
            <a:ext cx="11064777" cy="299359"/>
            <a:chOff x="566797" y="2757425"/>
            <a:chExt cx="11064777" cy="299359"/>
          </a:xfrm>
        </p:grpSpPr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xmlns="" id="{C3E8B932-8848-F44D-8910-1FAB23A869F6}"/>
                </a:ext>
              </a:extLst>
            </p:cNvPr>
            <p:cNvSpPr/>
            <p:nvPr/>
          </p:nvSpPr>
          <p:spPr>
            <a:xfrm>
              <a:off x="566797" y="2757425"/>
              <a:ext cx="11064777" cy="29298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54" name="Título 1">
              <a:extLst>
                <a:ext uri="{FF2B5EF4-FFF2-40B4-BE49-F238E27FC236}">
                  <a16:creationId xmlns:a16="http://schemas.microsoft.com/office/drawing/2014/main" xmlns="" id="{662A7BDC-B102-794B-B172-BA13D4A8C5DC}"/>
                </a:ext>
              </a:extLst>
            </p:cNvPr>
            <p:cNvSpPr txBox="1">
              <a:spLocks/>
            </p:cNvSpPr>
            <p:nvPr/>
          </p:nvSpPr>
          <p:spPr>
            <a:xfrm>
              <a:off x="566797" y="2773420"/>
              <a:ext cx="10321162" cy="283364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400" dirty="0">
                  <a:latin typeface="Avenir Medium" panose="02000503020000020003" pitchFamily="2" charset="0"/>
                </a:rPr>
                <a:t>3</a:t>
              </a:r>
              <a:r>
                <a:rPr lang="es-CL" altLang="es-CL" sz="1400" baseline="30000" dirty="0">
                  <a:latin typeface="Avenir Medium" panose="02000503020000020003" pitchFamily="2" charset="0"/>
                </a:rPr>
                <a:t>ro</a:t>
              </a:r>
              <a:r>
                <a:rPr lang="es-CL" altLang="es-CL" sz="1400" dirty="0">
                  <a:latin typeface="Avenir Medium" panose="02000503020000020003" pitchFamily="2" charset="0"/>
                </a:rPr>
                <a:t> Básico			6				6			9				3</a:t>
              </a: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xmlns="" id="{AAB9F09C-9BC0-D942-AA9B-DAB85F91C505}"/>
              </a:ext>
            </a:extLst>
          </p:cNvPr>
          <p:cNvGrpSpPr/>
          <p:nvPr/>
        </p:nvGrpSpPr>
        <p:grpSpPr>
          <a:xfrm>
            <a:off x="585651" y="2853722"/>
            <a:ext cx="11064777" cy="301426"/>
            <a:chOff x="566797" y="3073461"/>
            <a:chExt cx="11064777" cy="301426"/>
          </a:xfrm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xmlns="" id="{B09A73B5-B09E-4D44-A76F-8376D24927D7}"/>
                </a:ext>
              </a:extLst>
            </p:cNvPr>
            <p:cNvSpPr/>
            <p:nvPr/>
          </p:nvSpPr>
          <p:spPr>
            <a:xfrm>
              <a:off x="566797" y="3073461"/>
              <a:ext cx="11064777" cy="29298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56" name="Título 1">
              <a:extLst>
                <a:ext uri="{FF2B5EF4-FFF2-40B4-BE49-F238E27FC236}">
                  <a16:creationId xmlns:a16="http://schemas.microsoft.com/office/drawing/2014/main" xmlns="" id="{C5590994-2B3A-EE42-B5AF-90B05318D2F5}"/>
                </a:ext>
              </a:extLst>
            </p:cNvPr>
            <p:cNvSpPr txBox="1">
              <a:spLocks/>
            </p:cNvSpPr>
            <p:nvPr/>
          </p:nvSpPr>
          <p:spPr>
            <a:xfrm>
              <a:off x="566797" y="3091523"/>
              <a:ext cx="10226894" cy="283364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400" dirty="0">
                  <a:latin typeface="Avenir Medium" panose="02000503020000020003" pitchFamily="2" charset="0"/>
                </a:rPr>
                <a:t>4</a:t>
              </a:r>
              <a:r>
                <a:rPr lang="es-CL" altLang="es-CL" sz="1400" baseline="30000" dirty="0">
                  <a:latin typeface="Avenir Medium" panose="02000503020000020003" pitchFamily="2" charset="0"/>
                </a:rPr>
                <a:t>to</a:t>
              </a:r>
              <a:r>
                <a:rPr lang="es-CL" altLang="es-CL" sz="1400" dirty="0">
                  <a:latin typeface="Avenir Medium" panose="02000503020000020003" pitchFamily="2" charset="0"/>
                </a:rPr>
                <a:t> Básico			7				9			12				3</a:t>
              </a: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xmlns="" id="{9CCC025D-27C3-994C-874C-3F0514C1F48A}"/>
              </a:ext>
            </a:extLst>
          </p:cNvPr>
          <p:cNvGrpSpPr/>
          <p:nvPr/>
        </p:nvGrpSpPr>
        <p:grpSpPr>
          <a:xfrm>
            <a:off x="582509" y="3165447"/>
            <a:ext cx="11064777" cy="307716"/>
            <a:chOff x="559770" y="3385186"/>
            <a:chExt cx="11064777" cy="307716"/>
          </a:xfrm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xmlns="" id="{A7AE0441-EDD0-D444-A169-FA972BFB932B}"/>
                </a:ext>
              </a:extLst>
            </p:cNvPr>
            <p:cNvSpPr/>
            <p:nvPr/>
          </p:nvSpPr>
          <p:spPr>
            <a:xfrm>
              <a:off x="559770" y="3385186"/>
              <a:ext cx="11064777" cy="29298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58" name="Título 1">
              <a:extLst>
                <a:ext uri="{FF2B5EF4-FFF2-40B4-BE49-F238E27FC236}">
                  <a16:creationId xmlns:a16="http://schemas.microsoft.com/office/drawing/2014/main" xmlns="" id="{4612F19E-39A6-E64D-8BA5-831DA5BA9B03}"/>
                </a:ext>
              </a:extLst>
            </p:cNvPr>
            <p:cNvSpPr txBox="1">
              <a:spLocks/>
            </p:cNvSpPr>
            <p:nvPr/>
          </p:nvSpPr>
          <p:spPr>
            <a:xfrm>
              <a:off x="559770" y="3409538"/>
              <a:ext cx="10328189" cy="283364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400" dirty="0">
                  <a:latin typeface="Avenir Medium" panose="02000503020000020003" pitchFamily="2" charset="0"/>
                </a:rPr>
                <a:t>5</a:t>
              </a:r>
              <a:r>
                <a:rPr lang="es-CL" altLang="es-CL" sz="1400" baseline="30000" dirty="0">
                  <a:latin typeface="Avenir Medium" panose="02000503020000020003" pitchFamily="2" charset="0"/>
                </a:rPr>
                <a:t>to</a:t>
              </a:r>
              <a:r>
                <a:rPr lang="es-CL" altLang="es-CL" sz="1400" dirty="0">
                  <a:latin typeface="Avenir Medium" panose="02000503020000020003" pitchFamily="2" charset="0"/>
                </a:rPr>
                <a:t> Básico			2				6			9				15</a:t>
              </a: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xmlns="" id="{4F00A061-2D36-7C45-AA4F-FFFB98F56E0F}"/>
              </a:ext>
            </a:extLst>
          </p:cNvPr>
          <p:cNvGrpSpPr/>
          <p:nvPr/>
        </p:nvGrpSpPr>
        <p:grpSpPr>
          <a:xfrm>
            <a:off x="582509" y="3470985"/>
            <a:ext cx="11064777" cy="301426"/>
            <a:chOff x="559770" y="3709578"/>
            <a:chExt cx="11064777" cy="301426"/>
          </a:xfrm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xmlns="" id="{C7FFEA38-FE83-C44E-A45A-B1414FA4B455}"/>
                </a:ext>
              </a:extLst>
            </p:cNvPr>
            <p:cNvSpPr/>
            <p:nvPr/>
          </p:nvSpPr>
          <p:spPr>
            <a:xfrm>
              <a:off x="559770" y="3709578"/>
              <a:ext cx="11064777" cy="29298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60" name="Título 1">
              <a:extLst>
                <a:ext uri="{FF2B5EF4-FFF2-40B4-BE49-F238E27FC236}">
                  <a16:creationId xmlns:a16="http://schemas.microsoft.com/office/drawing/2014/main" xmlns="" id="{173322F8-23E3-C148-8306-2228F3DC9BF3}"/>
                </a:ext>
              </a:extLst>
            </p:cNvPr>
            <p:cNvSpPr txBox="1">
              <a:spLocks/>
            </p:cNvSpPr>
            <p:nvPr/>
          </p:nvSpPr>
          <p:spPr>
            <a:xfrm>
              <a:off x="559770" y="3727640"/>
              <a:ext cx="10328189" cy="283364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400" dirty="0">
                  <a:latin typeface="Avenir Medium" panose="02000503020000020003" pitchFamily="2" charset="0"/>
                </a:rPr>
                <a:t>6</a:t>
              </a:r>
              <a:r>
                <a:rPr lang="es-CL" altLang="es-CL" sz="1400" baseline="30000" dirty="0">
                  <a:latin typeface="Avenir Medium" panose="02000503020000020003" pitchFamily="2" charset="0"/>
                </a:rPr>
                <a:t>to</a:t>
              </a:r>
              <a:r>
                <a:rPr lang="es-CL" altLang="es-CL" sz="1400" dirty="0">
                  <a:latin typeface="Avenir Medium" panose="02000503020000020003" pitchFamily="2" charset="0"/>
                </a:rPr>
                <a:t> Basico			2				3			9				13</a:t>
              </a: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xmlns="" id="{2E3653B8-F486-4B47-8A07-8FB191E08CBD}"/>
              </a:ext>
            </a:extLst>
          </p:cNvPr>
          <p:cNvGrpSpPr/>
          <p:nvPr/>
        </p:nvGrpSpPr>
        <p:grpSpPr>
          <a:xfrm>
            <a:off x="585651" y="3786539"/>
            <a:ext cx="11064777" cy="307717"/>
            <a:chOff x="566797" y="4034559"/>
            <a:chExt cx="11064777" cy="307717"/>
          </a:xfrm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xmlns="" id="{B80DA2A8-5D45-B848-8268-3A61A24B50E7}"/>
                </a:ext>
              </a:extLst>
            </p:cNvPr>
            <p:cNvSpPr/>
            <p:nvPr/>
          </p:nvSpPr>
          <p:spPr>
            <a:xfrm>
              <a:off x="566797" y="4034559"/>
              <a:ext cx="11064777" cy="29298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62" name="Título 1">
              <a:extLst>
                <a:ext uri="{FF2B5EF4-FFF2-40B4-BE49-F238E27FC236}">
                  <a16:creationId xmlns:a16="http://schemas.microsoft.com/office/drawing/2014/main" xmlns="" id="{9CACCDF2-1C94-EA41-85D5-D934DC9A8BBC}"/>
                </a:ext>
              </a:extLst>
            </p:cNvPr>
            <p:cNvSpPr txBox="1">
              <a:spLocks/>
            </p:cNvSpPr>
            <p:nvPr/>
          </p:nvSpPr>
          <p:spPr>
            <a:xfrm>
              <a:off x="566797" y="4058912"/>
              <a:ext cx="10226894" cy="283364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400" dirty="0">
                  <a:latin typeface="Avenir Medium" panose="02000503020000020003" pitchFamily="2" charset="0"/>
                </a:rPr>
                <a:t>7</a:t>
              </a:r>
              <a:r>
                <a:rPr lang="es-CL" altLang="es-CL" sz="1400" baseline="30000" dirty="0">
                  <a:latin typeface="Avenir Medium" panose="02000503020000020003" pitchFamily="2" charset="0"/>
                </a:rPr>
                <a:t>mo</a:t>
              </a:r>
              <a:r>
                <a:rPr lang="es-CL" altLang="es-CL" sz="1400" dirty="0">
                  <a:latin typeface="Avenir Medium" panose="02000503020000020003" pitchFamily="2" charset="0"/>
                </a:rPr>
                <a:t> Básico			2				1			11				14</a:t>
              </a:r>
            </a:p>
          </p:txBody>
        </p:sp>
      </p:grpSp>
      <p:grpSp>
        <p:nvGrpSpPr>
          <p:cNvPr id="27" name="Grupo 26">
            <a:extLst>
              <a:ext uri="{FF2B5EF4-FFF2-40B4-BE49-F238E27FC236}">
                <a16:creationId xmlns:a16="http://schemas.microsoft.com/office/drawing/2014/main" xmlns="" id="{2299A1EF-2B0C-984D-891C-AED81176CA49}"/>
              </a:ext>
            </a:extLst>
          </p:cNvPr>
          <p:cNvGrpSpPr/>
          <p:nvPr/>
        </p:nvGrpSpPr>
        <p:grpSpPr>
          <a:xfrm>
            <a:off x="585651" y="4101505"/>
            <a:ext cx="11064777" cy="301426"/>
            <a:chOff x="566797" y="4358952"/>
            <a:chExt cx="11064777" cy="301426"/>
          </a:xfrm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xmlns="" id="{41F15678-92EC-324D-B804-408C5F64BC92}"/>
                </a:ext>
              </a:extLst>
            </p:cNvPr>
            <p:cNvSpPr/>
            <p:nvPr/>
          </p:nvSpPr>
          <p:spPr>
            <a:xfrm>
              <a:off x="566797" y="4358952"/>
              <a:ext cx="11064777" cy="29298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64" name="Título 1">
              <a:extLst>
                <a:ext uri="{FF2B5EF4-FFF2-40B4-BE49-F238E27FC236}">
                  <a16:creationId xmlns:a16="http://schemas.microsoft.com/office/drawing/2014/main" xmlns="" id="{BB28DAA1-2668-8C46-B6B2-10E3D456DB74}"/>
                </a:ext>
              </a:extLst>
            </p:cNvPr>
            <p:cNvSpPr txBox="1">
              <a:spLocks/>
            </p:cNvSpPr>
            <p:nvPr/>
          </p:nvSpPr>
          <p:spPr>
            <a:xfrm>
              <a:off x="566797" y="4377014"/>
              <a:ext cx="10226894" cy="283364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400" dirty="0">
                  <a:latin typeface="Avenir Medium" panose="02000503020000020003" pitchFamily="2" charset="0"/>
                </a:rPr>
                <a:t>8</a:t>
              </a:r>
              <a:r>
                <a:rPr lang="es-CL" altLang="es-CL" sz="1400" baseline="30000" dirty="0">
                  <a:latin typeface="Avenir Medium" panose="02000503020000020003" pitchFamily="2" charset="0"/>
                </a:rPr>
                <a:t>vo</a:t>
              </a:r>
              <a:r>
                <a:rPr lang="es-CL" altLang="es-CL" sz="1400" dirty="0">
                  <a:latin typeface="Avenir Medium" panose="02000503020000020003" pitchFamily="2" charset="0"/>
                </a:rPr>
                <a:t> Básico			1				0			7				11</a:t>
              </a: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xmlns="" id="{D286D6C4-22F6-DF47-87F2-226E8B3BDF93}"/>
              </a:ext>
            </a:extLst>
          </p:cNvPr>
          <p:cNvGrpSpPr/>
          <p:nvPr/>
        </p:nvGrpSpPr>
        <p:grpSpPr>
          <a:xfrm>
            <a:off x="588509" y="4413230"/>
            <a:ext cx="11064777" cy="299359"/>
            <a:chOff x="573823" y="4670677"/>
            <a:chExt cx="11064777" cy="299359"/>
          </a:xfrm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xmlns="" id="{EEFC1B8D-28FA-B44C-8EEF-426FC11E4C7E}"/>
                </a:ext>
              </a:extLst>
            </p:cNvPr>
            <p:cNvSpPr/>
            <p:nvPr/>
          </p:nvSpPr>
          <p:spPr>
            <a:xfrm>
              <a:off x="573823" y="4670677"/>
              <a:ext cx="11064777" cy="29298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66" name="Título 1">
              <a:extLst>
                <a:ext uri="{FF2B5EF4-FFF2-40B4-BE49-F238E27FC236}">
                  <a16:creationId xmlns:a16="http://schemas.microsoft.com/office/drawing/2014/main" xmlns="" id="{8BB58DA6-54E5-E249-9313-9754D3C3EDE4}"/>
                </a:ext>
              </a:extLst>
            </p:cNvPr>
            <p:cNvSpPr txBox="1">
              <a:spLocks/>
            </p:cNvSpPr>
            <p:nvPr/>
          </p:nvSpPr>
          <p:spPr>
            <a:xfrm>
              <a:off x="573823" y="4686672"/>
              <a:ext cx="10219868" cy="283364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400" dirty="0">
                  <a:latin typeface="Avenir Medium" panose="02000503020000020003" pitchFamily="2" charset="0"/>
                </a:rPr>
                <a:t>1</a:t>
              </a:r>
              <a:r>
                <a:rPr lang="es-CL" altLang="es-CL" sz="1400" baseline="30000" dirty="0">
                  <a:latin typeface="Avenir Medium" panose="02000503020000020003" pitchFamily="2" charset="0"/>
                </a:rPr>
                <a:t>ro</a:t>
              </a:r>
              <a:r>
                <a:rPr lang="es-CL" altLang="es-CL" sz="1400" dirty="0">
                  <a:latin typeface="Avenir Medium" panose="02000503020000020003" pitchFamily="2" charset="0"/>
                </a:rPr>
                <a:t> Medio			6				0			15				8</a:t>
              </a:r>
            </a:p>
          </p:txBody>
        </p:sp>
      </p:grpSp>
      <p:grpSp>
        <p:nvGrpSpPr>
          <p:cNvPr id="76" name="Grupo 75">
            <a:extLst>
              <a:ext uri="{FF2B5EF4-FFF2-40B4-BE49-F238E27FC236}">
                <a16:creationId xmlns:a16="http://schemas.microsoft.com/office/drawing/2014/main" xmlns="" id="{AB5EEF24-AF75-544B-A215-AFC9C5C57137}"/>
              </a:ext>
            </a:extLst>
          </p:cNvPr>
          <p:cNvGrpSpPr/>
          <p:nvPr/>
        </p:nvGrpSpPr>
        <p:grpSpPr>
          <a:xfrm>
            <a:off x="583250" y="4729266"/>
            <a:ext cx="11064777" cy="301426"/>
            <a:chOff x="573823" y="4986713"/>
            <a:chExt cx="11064777" cy="301426"/>
          </a:xfrm>
        </p:grpSpPr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xmlns="" id="{EC660F98-F32D-3C44-94AE-00E58A7FED11}"/>
                </a:ext>
              </a:extLst>
            </p:cNvPr>
            <p:cNvSpPr/>
            <p:nvPr/>
          </p:nvSpPr>
          <p:spPr>
            <a:xfrm>
              <a:off x="573823" y="4986713"/>
              <a:ext cx="11064777" cy="29298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68" name="Título 1">
              <a:extLst>
                <a:ext uri="{FF2B5EF4-FFF2-40B4-BE49-F238E27FC236}">
                  <a16:creationId xmlns:a16="http://schemas.microsoft.com/office/drawing/2014/main" xmlns="" id="{2865217B-CD33-5348-85CD-8DAF3268E6AD}"/>
                </a:ext>
              </a:extLst>
            </p:cNvPr>
            <p:cNvSpPr txBox="1">
              <a:spLocks/>
            </p:cNvSpPr>
            <p:nvPr/>
          </p:nvSpPr>
          <p:spPr>
            <a:xfrm>
              <a:off x="573823" y="5004775"/>
              <a:ext cx="10219868" cy="283364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400" dirty="0">
                  <a:latin typeface="Avenir Medium" panose="02000503020000020003" pitchFamily="2" charset="0"/>
                </a:rPr>
                <a:t>2</a:t>
              </a:r>
              <a:r>
                <a:rPr lang="es-CL" altLang="es-CL" sz="1400" baseline="30000" dirty="0">
                  <a:latin typeface="Avenir Medium" panose="02000503020000020003" pitchFamily="2" charset="0"/>
                </a:rPr>
                <a:t>do</a:t>
              </a:r>
              <a:r>
                <a:rPr lang="es-CL" altLang="es-CL" sz="1400" dirty="0">
                  <a:latin typeface="Avenir Medium" panose="02000503020000020003" pitchFamily="2" charset="0"/>
                </a:rPr>
                <a:t> Medio			3				0			4				9</a:t>
              </a:r>
            </a:p>
          </p:txBody>
        </p:sp>
      </p:grpSp>
      <p:grpSp>
        <p:nvGrpSpPr>
          <p:cNvPr id="77" name="Grupo 76">
            <a:extLst>
              <a:ext uri="{FF2B5EF4-FFF2-40B4-BE49-F238E27FC236}">
                <a16:creationId xmlns:a16="http://schemas.microsoft.com/office/drawing/2014/main" xmlns="" id="{15BD8979-B8A5-5C4B-B134-0CAFC6203300}"/>
              </a:ext>
            </a:extLst>
          </p:cNvPr>
          <p:cNvGrpSpPr/>
          <p:nvPr/>
        </p:nvGrpSpPr>
        <p:grpSpPr>
          <a:xfrm>
            <a:off x="585651" y="5040991"/>
            <a:ext cx="11064777" cy="307716"/>
            <a:chOff x="566797" y="5298438"/>
            <a:chExt cx="11064777" cy="307716"/>
          </a:xfrm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xmlns="" id="{BB83BE1B-88B1-9740-B891-BBB4A24C4AFD}"/>
                </a:ext>
              </a:extLst>
            </p:cNvPr>
            <p:cNvSpPr/>
            <p:nvPr/>
          </p:nvSpPr>
          <p:spPr>
            <a:xfrm>
              <a:off x="566797" y="5298438"/>
              <a:ext cx="11064777" cy="29298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70" name="Título 1">
              <a:extLst>
                <a:ext uri="{FF2B5EF4-FFF2-40B4-BE49-F238E27FC236}">
                  <a16:creationId xmlns:a16="http://schemas.microsoft.com/office/drawing/2014/main" xmlns="" id="{0456F4E4-FC95-D648-B919-B3283B2B3CE1}"/>
                </a:ext>
              </a:extLst>
            </p:cNvPr>
            <p:cNvSpPr txBox="1">
              <a:spLocks/>
            </p:cNvSpPr>
            <p:nvPr/>
          </p:nvSpPr>
          <p:spPr>
            <a:xfrm>
              <a:off x="566797" y="5322790"/>
              <a:ext cx="10226894" cy="283364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400" dirty="0">
                  <a:latin typeface="Avenir Medium" panose="02000503020000020003" pitchFamily="2" charset="0"/>
                </a:rPr>
                <a:t>3</a:t>
              </a:r>
              <a:r>
                <a:rPr lang="es-CL" altLang="es-CL" sz="1400" baseline="30000" dirty="0">
                  <a:latin typeface="Avenir Medium" panose="02000503020000020003" pitchFamily="2" charset="0"/>
                </a:rPr>
                <a:t>ro</a:t>
              </a:r>
              <a:r>
                <a:rPr lang="es-CL" altLang="es-CL" sz="1400" dirty="0">
                  <a:latin typeface="Avenir Medium" panose="02000503020000020003" pitchFamily="2" charset="0"/>
                </a:rPr>
                <a:t> Medio			4				0			11				14</a:t>
              </a:r>
            </a:p>
          </p:txBody>
        </p:sp>
      </p:grpSp>
      <p:grpSp>
        <p:nvGrpSpPr>
          <p:cNvPr id="78" name="Grupo 77">
            <a:extLst>
              <a:ext uri="{FF2B5EF4-FFF2-40B4-BE49-F238E27FC236}">
                <a16:creationId xmlns:a16="http://schemas.microsoft.com/office/drawing/2014/main" xmlns="" id="{C2CC0463-3D30-2C4B-85EC-E9E4DB9721C3}"/>
              </a:ext>
            </a:extLst>
          </p:cNvPr>
          <p:cNvGrpSpPr/>
          <p:nvPr/>
        </p:nvGrpSpPr>
        <p:grpSpPr>
          <a:xfrm>
            <a:off x="585651" y="5355956"/>
            <a:ext cx="11064777" cy="301426"/>
            <a:chOff x="566797" y="5622830"/>
            <a:chExt cx="11064777" cy="301426"/>
          </a:xfrm>
        </p:grpSpPr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xmlns="" id="{9C8E1C76-477F-A448-84A5-C1AA074D70CE}"/>
                </a:ext>
              </a:extLst>
            </p:cNvPr>
            <p:cNvSpPr/>
            <p:nvPr/>
          </p:nvSpPr>
          <p:spPr>
            <a:xfrm>
              <a:off x="566797" y="5622830"/>
              <a:ext cx="11064777" cy="29298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72" name="Título 1">
              <a:extLst>
                <a:ext uri="{FF2B5EF4-FFF2-40B4-BE49-F238E27FC236}">
                  <a16:creationId xmlns:a16="http://schemas.microsoft.com/office/drawing/2014/main" xmlns="" id="{8C279F4C-B168-9149-81A4-8DA5111644AF}"/>
                </a:ext>
              </a:extLst>
            </p:cNvPr>
            <p:cNvSpPr txBox="1">
              <a:spLocks/>
            </p:cNvSpPr>
            <p:nvPr/>
          </p:nvSpPr>
          <p:spPr>
            <a:xfrm>
              <a:off x="566797" y="5640892"/>
              <a:ext cx="10151477" cy="283364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400" dirty="0">
                  <a:latin typeface="Avenir Medium" panose="02000503020000020003" pitchFamily="2" charset="0"/>
                </a:rPr>
                <a:t>4</a:t>
              </a:r>
              <a:r>
                <a:rPr lang="es-CL" altLang="es-CL" sz="1400" baseline="30000" dirty="0">
                  <a:latin typeface="Avenir Medium" panose="02000503020000020003" pitchFamily="2" charset="0"/>
                </a:rPr>
                <a:t>to</a:t>
              </a:r>
              <a:r>
                <a:rPr lang="es-CL" altLang="es-CL" sz="1400" dirty="0">
                  <a:latin typeface="Avenir Medium" panose="02000503020000020003" pitchFamily="2" charset="0"/>
                </a:rPr>
                <a:t> Medio			7				0			22				8</a:t>
              </a:r>
            </a:p>
          </p:txBody>
        </p:sp>
      </p:grpSp>
      <p:grpSp>
        <p:nvGrpSpPr>
          <p:cNvPr id="79" name="Grupo 78">
            <a:extLst>
              <a:ext uri="{FF2B5EF4-FFF2-40B4-BE49-F238E27FC236}">
                <a16:creationId xmlns:a16="http://schemas.microsoft.com/office/drawing/2014/main" xmlns="" id="{CCDD87D4-A66E-3F4E-B502-D89A229237F3}"/>
              </a:ext>
            </a:extLst>
          </p:cNvPr>
          <p:cNvGrpSpPr/>
          <p:nvPr/>
        </p:nvGrpSpPr>
        <p:grpSpPr>
          <a:xfrm>
            <a:off x="582603" y="5751175"/>
            <a:ext cx="11064777" cy="307716"/>
            <a:chOff x="566797" y="5298438"/>
            <a:chExt cx="11064777" cy="307716"/>
          </a:xfrm>
        </p:grpSpPr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xmlns="" id="{073B39F9-4036-2C41-B311-9C2943024A98}"/>
                </a:ext>
              </a:extLst>
            </p:cNvPr>
            <p:cNvSpPr/>
            <p:nvPr/>
          </p:nvSpPr>
          <p:spPr>
            <a:xfrm>
              <a:off x="566797" y="5298438"/>
              <a:ext cx="11064777" cy="29298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81" name="Título 1">
              <a:extLst>
                <a:ext uri="{FF2B5EF4-FFF2-40B4-BE49-F238E27FC236}">
                  <a16:creationId xmlns:a16="http://schemas.microsoft.com/office/drawing/2014/main" xmlns="" id="{889B01B7-9AAD-B246-8C05-F9CA2293C397}"/>
                </a:ext>
              </a:extLst>
            </p:cNvPr>
            <p:cNvSpPr txBox="1">
              <a:spLocks/>
            </p:cNvSpPr>
            <p:nvPr/>
          </p:nvSpPr>
          <p:spPr>
            <a:xfrm>
              <a:off x="566797" y="5322790"/>
              <a:ext cx="10226894" cy="283364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400" dirty="0">
                  <a:latin typeface="Avenir Medium" panose="02000503020000020003" pitchFamily="2" charset="0"/>
                </a:rPr>
                <a:t>Total Alumn.			62				54			128				107</a:t>
              </a:r>
            </a:p>
          </p:txBody>
        </p:sp>
      </p:grpSp>
      <p:grpSp>
        <p:nvGrpSpPr>
          <p:cNvPr id="82" name="Grupo 81">
            <a:extLst>
              <a:ext uri="{FF2B5EF4-FFF2-40B4-BE49-F238E27FC236}">
                <a16:creationId xmlns:a16="http://schemas.microsoft.com/office/drawing/2014/main" xmlns="" id="{CEBBB003-0736-5346-AEBA-AE5A4CE6F44A}"/>
              </a:ext>
            </a:extLst>
          </p:cNvPr>
          <p:cNvGrpSpPr/>
          <p:nvPr/>
        </p:nvGrpSpPr>
        <p:grpSpPr>
          <a:xfrm>
            <a:off x="584542" y="6075785"/>
            <a:ext cx="11064777" cy="301426"/>
            <a:chOff x="566797" y="5622830"/>
            <a:chExt cx="11064777" cy="301426"/>
          </a:xfrm>
        </p:grpSpPr>
        <p:sp>
          <p:nvSpPr>
            <p:cNvPr id="83" name="Rectángulo 82">
              <a:extLst>
                <a:ext uri="{FF2B5EF4-FFF2-40B4-BE49-F238E27FC236}">
                  <a16:creationId xmlns:a16="http://schemas.microsoft.com/office/drawing/2014/main" xmlns="" id="{00A9CF90-E0EB-D44C-B8BF-DBF27A564D85}"/>
                </a:ext>
              </a:extLst>
            </p:cNvPr>
            <p:cNvSpPr/>
            <p:nvPr/>
          </p:nvSpPr>
          <p:spPr>
            <a:xfrm>
              <a:off x="566797" y="5622830"/>
              <a:ext cx="11064777" cy="29298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84" name="Título 1">
              <a:extLst>
                <a:ext uri="{FF2B5EF4-FFF2-40B4-BE49-F238E27FC236}">
                  <a16:creationId xmlns:a16="http://schemas.microsoft.com/office/drawing/2014/main" xmlns="" id="{1F69CEB1-B70A-3140-A0FA-E04787FFEEB1}"/>
                </a:ext>
              </a:extLst>
            </p:cNvPr>
            <p:cNvSpPr txBox="1">
              <a:spLocks/>
            </p:cNvSpPr>
            <p:nvPr/>
          </p:nvSpPr>
          <p:spPr>
            <a:xfrm>
              <a:off x="566797" y="5640892"/>
              <a:ext cx="10151477" cy="283364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400" dirty="0">
                  <a:latin typeface="Avenir Medium" panose="02000503020000020003" pitchFamily="2" charset="0"/>
                </a:rPr>
                <a:t>% Atenciones			10,1				8,8			20,8				17,4</a:t>
              </a:r>
            </a:p>
          </p:txBody>
        </p:sp>
      </p:grp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xmlns="" id="{0DA87CBA-2445-664F-A409-94DA1E02B8C4}"/>
              </a:ext>
            </a:extLst>
          </p:cNvPr>
          <p:cNvCxnSpPr>
            <a:cxnSpLocks/>
          </p:cNvCxnSpPr>
          <p:nvPr/>
        </p:nvCxnSpPr>
        <p:spPr>
          <a:xfrm>
            <a:off x="1831877" y="1253029"/>
            <a:ext cx="0" cy="505103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xmlns="" id="{1D8E433C-98F7-F74A-BA69-D5E3593F863D}"/>
              </a:ext>
            </a:extLst>
          </p:cNvPr>
          <p:cNvCxnSpPr>
            <a:cxnSpLocks/>
          </p:cNvCxnSpPr>
          <p:nvPr/>
        </p:nvCxnSpPr>
        <p:spPr>
          <a:xfrm>
            <a:off x="4309870" y="1283235"/>
            <a:ext cx="0" cy="50123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xmlns="" id="{D388368C-1B5C-2C42-8718-0750AEA670FF}"/>
              </a:ext>
            </a:extLst>
          </p:cNvPr>
          <p:cNvCxnSpPr>
            <a:cxnSpLocks/>
          </p:cNvCxnSpPr>
          <p:nvPr/>
        </p:nvCxnSpPr>
        <p:spPr>
          <a:xfrm flipH="1">
            <a:off x="6784848" y="1213027"/>
            <a:ext cx="6124" cy="509633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xmlns="" id="{3315B5BF-F4CF-0D41-BE5A-625849A2A2FC}"/>
              </a:ext>
            </a:extLst>
          </p:cNvPr>
          <p:cNvCxnSpPr>
            <a:cxnSpLocks/>
          </p:cNvCxnSpPr>
          <p:nvPr/>
        </p:nvCxnSpPr>
        <p:spPr>
          <a:xfrm>
            <a:off x="9057677" y="1151176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5" name="Imagen 84">
            <a:extLst>
              <a:ext uri="{FF2B5EF4-FFF2-40B4-BE49-F238E27FC236}">
                <a16:creationId xmlns:a16="http://schemas.microsoft.com/office/drawing/2014/main" xmlns="" id="{9D1B704D-1725-0346-A407-E9E25933523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92091"/>
      </p:ext>
    </p:extLst>
  </p:cSld>
  <p:clrMapOvr>
    <a:masterClrMapping/>
  </p:clrMapOvr>
  <p:transition spd="slow" advTm="3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20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35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65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8000"/>
                            </p:stCondLst>
                            <p:childTnLst>
                              <p:par>
                                <p:cTn id="58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500"/>
                            </p:stCondLst>
                            <p:childTnLst>
                              <p:par>
                                <p:cTn id="6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1000"/>
                            </p:stCondLst>
                            <p:childTnLst>
                              <p:par>
                                <p:cTn id="66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2500"/>
                            </p:stCondLst>
                            <p:childTnLst>
                              <p:par>
                                <p:cTn id="70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4000"/>
                            </p:stCondLst>
                            <p:childTnLst>
                              <p:par>
                                <p:cTn id="74" presetID="9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1700749" y="789386"/>
            <a:ext cx="8790503" cy="7193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b="1" dirty="0" smtClean="0">
                <a:latin typeface="Avenir Black" panose="02000503020000020003" pitchFamily="2" charset="0"/>
              </a:rPr>
              <a:t>RESULTADOS SIMCE</a:t>
            </a:r>
            <a:endParaRPr lang="es-CL" dirty="0">
              <a:latin typeface="Avenir Light" panose="020B0402020203020204" pitchFamily="34" charset="77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xmlns="" id="{2F6A3762-159E-8545-9F6A-A29C8728C689}"/>
              </a:ext>
            </a:extLst>
          </p:cNvPr>
          <p:cNvSpPr txBox="1">
            <a:spLocks/>
          </p:cNvSpPr>
          <p:nvPr/>
        </p:nvSpPr>
        <p:spPr>
          <a:xfrm>
            <a:off x="5007896" y="5454842"/>
            <a:ext cx="2400951" cy="2833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Colegio </a:t>
            </a:r>
            <a:r>
              <a:rPr lang="es-CL" sz="1400" b="1" dirty="0">
                <a:solidFill>
                  <a:schemeClr val="bg1"/>
                </a:solidFill>
                <a:latin typeface="Avenir Black" panose="02000503020000020003" pitchFamily="2" charset="0"/>
              </a:rPr>
              <a:t>Rafael </a:t>
            </a:r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Eyzaguirre</a:t>
            </a:r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xmlns="" id="{0DA87CBA-2445-664F-A409-94DA1E02B8C4}"/>
              </a:ext>
            </a:extLst>
          </p:cNvPr>
          <p:cNvCxnSpPr>
            <a:cxnSpLocks/>
          </p:cNvCxnSpPr>
          <p:nvPr/>
        </p:nvCxnSpPr>
        <p:spPr>
          <a:xfrm>
            <a:off x="1831877" y="1576217"/>
            <a:ext cx="0" cy="472784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xmlns="" id="{1D8E433C-98F7-F74A-BA69-D5E3593F863D}"/>
              </a:ext>
            </a:extLst>
          </p:cNvPr>
          <p:cNvCxnSpPr>
            <a:cxnSpLocks/>
          </p:cNvCxnSpPr>
          <p:nvPr/>
        </p:nvCxnSpPr>
        <p:spPr>
          <a:xfrm>
            <a:off x="2892550" y="1272354"/>
            <a:ext cx="0" cy="50123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xmlns="" id="{D388368C-1B5C-2C42-8718-0750AEA670FF}"/>
              </a:ext>
            </a:extLst>
          </p:cNvPr>
          <p:cNvCxnSpPr>
            <a:cxnSpLocks/>
          </p:cNvCxnSpPr>
          <p:nvPr/>
        </p:nvCxnSpPr>
        <p:spPr>
          <a:xfrm flipH="1">
            <a:off x="3928873" y="1199282"/>
            <a:ext cx="6124" cy="509633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xmlns="" id="{3315B5BF-F4CF-0D41-BE5A-625849A2A2FC}"/>
              </a:ext>
            </a:extLst>
          </p:cNvPr>
          <p:cNvCxnSpPr>
            <a:cxnSpLocks/>
          </p:cNvCxnSpPr>
          <p:nvPr/>
        </p:nvCxnSpPr>
        <p:spPr>
          <a:xfrm>
            <a:off x="4924589" y="1140295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xmlns="" id="{856545F6-B178-F241-A66E-28F23668E3F0}"/>
              </a:ext>
            </a:extLst>
          </p:cNvPr>
          <p:cNvCxnSpPr>
            <a:cxnSpLocks/>
          </p:cNvCxnSpPr>
          <p:nvPr/>
        </p:nvCxnSpPr>
        <p:spPr>
          <a:xfrm>
            <a:off x="5936525" y="1265349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>
            <a:extLst>
              <a:ext uri="{FF2B5EF4-FFF2-40B4-BE49-F238E27FC236}">
                <a16:creationId xmlns:a16="http://schemas.microsoft.com/office/drawing/2014/main" xmlns="" id="{5B4644EB-F55A-4143-AE2D-1EFAFD740C6B}"/>
              </a:ext>
            </a:extLst>
          </p:cNvPr>
          <p:cNvCxnSpPr>
            <a:cxnSpLocks/>
          </p:cNvCxnSpPr>
          <p:nvPr/>
        </p:nvCxnSpPr>
        <p:spPr>
          <a:xfrm>
            <a:off x="6884453" y="1283235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upo 24">
            <a:extLst>
              <a:ext uri="{FF2B5EF4-FFF2-40B4-BE49-F238E27FC236}">
                <a16:creationId xmlns:a16="http://schemas.microsoft.com/office/drawing/2014/main" xmlns="" id="{9CE59D49-4DA3-354D-8013-522523A03F9D}"/>
              </a:ext>
            </a:extLst>
          </p:cNvPr>
          <p:cNvGrpSpPr/>
          <p:nvPr/>
        </p:nvGrpSpPr>
        <p:grpSpPr>
          <a:xfrm>
            <a:off x="3681742" y="2583117"/>
            <a:ext cx="6077599" cy="296678"/>
            <a:chOff x="3522409" y="2578069"/>
            <a:chExt cx="6077599" cy="296678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xmlns="" id="{74B675D0-ED76-5D43-889B-730DADA006EE}"/>
                </a:ext>
              </a:extLst>
            </p:cNvPr>
            <p:cNvSpPr/>
            <p:nvPr/>
          </p:nvSpPr>
          <p:spPr>
            <a:xfrm>
              <a:off x="3522409" y="2578069"/>
              <a:ext cx="6077599" cy="29298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14" name="Título 1">
              <a:extLst>
                <a:ext uri="{FF2B5EF4-FFF2-40B4-BE49-F238E27FC236}">
                  <a16:creationId xmlns:a16="http://schemas.microsoft.com/office/drawing/2014/main" xmlns="" id="{99CCF966-2010-B548-B935-ADD6EC74A248}"/>
                </a:ext>
              </a:extLst>
            </p:cNvPr>
            <p:cNvSpPr txBox="1">
              <a:spLocks/>
            </p:cNvSpPr>
            <p:nvPr/>
          </p:nvSpPr>
          <p:spPr>
            <a:xfrm>
              <a:off x="3752534" y="2591383"/>
              <a:ext cx="5826328" cy="283364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400" dirty="0">
                  <a:latin typeface="Avenir Medium" panose="02000503020000020003" pitchFamily="2" charset="0"/>
                </a:rPr>
                <a:t>2017	        2018	    2017	           2018	      2017	2018</a:t>
              </a: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xmlns="" id="{430CA62C-5DB8-7940-A69B-4721832B302D}"/>
              </a:ext>
            </a:extLst>
          </p:cNvPr>
          <p:cNvGrpSpPr/>
          <p:nvPr/>
        </p:nvGrpSpPr>
        <p:grpSpPr>
          <a:xfrm>
            <a:off x="3686537" y="2302985"/>
            <a:ext cx="6069939" cy="283364"/>
            <a:chOff x="3527204" y="2297937"/>
            <a:chExt cx="6069939" cy="283364"/>
          </a:xfrm>
        </p:grpSpPr>
        <p:sp>
          <p:nvSpPr>
            <p:cNvPr id="16" name="Título 1">
              <a:extLst>
                <a:ext uri="{FF2B5EF4-FFF2-40B4-BE49-F238E27FC236}">
                  <a16:creationId xmlns:a16="http://schemas.microsoft.com/office/drawing/2014/main" xmlns="" id="{5C8B7C0B-EA2D-BD4A-A05A-EC259B81E3A4}"/>
                </a:ext>
              </a:extLst>
            </p:cNvPr>
            <p:cNvSpPr txBox="1">
              <a:spLocks/>
            </p:cNvSpPr>
            <p:nvPr/>
          </p:nvSpPr>
          <p:spPr>
            <a:xfrm>
              <a:off x="4216848" y="2297937"/>
              <a:ext cx="5380295" cy="283364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200" b="1" dirty="0">
                  <a:latin typeface="Avenir Heavy" panose="02000503020000020003" pitchFamily="2" charset="0"/>
                </a:rPr>
                <a:t>4to Básico	                  8vo Básico		   2do Medio</a:t>
              </a:r>
            </a:p>
          </p:txBody>
        </p:sp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xmlns="" id="{568AF975-E5B6-0247-A4B1-6A9C97F6213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27204" y="2300579"/>
              <a:ext cx="6051658" cy="0"/>
            </a:xfrm>
            <a:prstGeom prst="line">
              <a:avLst/>
            </a:prstGeom>
            <a:ln w="9525" cap="flat" cmpd="sng" algn="ctr">
              <a:solidFill>
                <a:schemeClr val="accent4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xmlns="" id="{AA1F548F-320C-1440-99A1-036C93A4CF68}"/>
              </a:ext>
            </a:extLst>
          </p:cNvPr>
          <p:cNvGrpSpPr/>
          <p:nvPr/>
        </p:nvGrpSpPr>
        <p:grpSpPr>
          <a:xfrm>
            <a:off x="2435234" y="2899152"/>
            <a:ext cx="7324108" cy="292982"/>
            <a:chOff x="2275901" y="2894104"/>
            <a:chExt cx="7324108" cy="292982"/>
          </a:xfrm>
        </p:grpSpPr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xmlns="" id="{E42C06C0-0348-2D49-AA93-F676127D398D}"/>
                </a:ext>
              </a:extLst>
            </p:cNvPr>
            <p:cNvSpPr/>
            <p:nvPr/>
          </p:nvSpPr>
          <p:spPr>
            <a:xfrm>
              <a:off x="2275901" y="2894104"/>
              <a:ext cx="7324108" cy="29298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87" name="Título 1">
              <a:extLst>
                <a:ext uri="{FF2B5EF4-FFF2-40B4-BE49-F238E27FC236}">
                  <a16:creationId xmlns:a16="http://schemas.microsoft.com/office/drawing/2014/main" xmlns="" id="{20056E47-CD19-BA46-8F07-F7110D84D361}"/>
                </a:ext>
              </a:extLst>
            </p:cNvPr>
            <p:cNvSpPr txBox="1">
              <a:spLocks/>
            </p:cNvSpPr>
            <p:nvPr/>
          </p:nvSpPr>
          <p:spPr>
            <a:xfrm>
              <a:off x="2348905" y="2899568"/>
              <a:ext cx="7248238" cy="283364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400" dirty="0">
                  <a:latin typeface="Avenir Medium" panose="02000503020000020003" pitchFamily="2" charset="0"/>
                </a:rPr>
                <a:t>Lenguaje	   259	           267	       235	  ------	         253	   238</a:t>
              </a:r>
            </a:p>
          </p:txBody>
        </p:sp>
      </p:grpSp>
      <p:grpSp>
        <p:nvGrpSpPr>
          <p:cNvPr id="28" name="Grupo 27">
            <a:extLst>
              <a:ext uri="{FF2B5EF4-FFF2-40B4-BE49-F238E27FC236}">
                <a16:creationId xmlns:a16="http://schemas.microsoft.com/office/drawing/2014/main" xmlns="" id="{5F79ED72-9D4C-1C47-BAC9-35A9C69EECC4}"/>
              </a:ext>
            </a:extLst>
          </p:cNvPr>
          <p:cNvGrpSpPr/>
          <p:nvPr/>
        </p:nvGrpSpPr>
        <p:grpSpPr>
          <a:xfrm>
            <a:off x="2432374" y="3210877"/>
            <a:ext cx="7324109" cy="294982"/>
            <a:chOff x="2273041" y="3205829"/>
            <a:chExt cx="7324109" cy="294982"/>
          </a:xfrm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xmlns="" id="{F949D5E7-35CF-BB46-B0F4-395A33172B77}"/>
                </a:ext>
              </a:extLst>
            </p:cNvPr>
            <p:cNvSpPr/>
            <p:nvPr/>
          </p:nvSpPr>
          <p:spPr>
            <a:xfrm>
              <a:off x="2273041" y="3205829"/>
              <a:ext cx="7324109" cy="29298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88" name="Título 1">
              <a:extLst>
                <a:ext uri="{FF2B5EF4-FFF2-40B4-BE49-F238E27FC236}">
                  <a16:creationId xmlns:a16="http://schemas.microsoft.com/office/drawing/2014/main" xmlns="" id="{BC7DEBC6-D597-9A49-B724-6E8BE7350A6C}"/>
                </a:ext>
              </a:extLst>
            </p:cNvPr>
            <p:cNvSpPr txBox="1">
              <a:spLocks/>
            </p:cNvSpPr>
            <p:nvPr/>
          </p:nvSpPr>
          <p:spPr>
            <a:xfrm>
              <a:off x="2348905" y="3217447"/>
              <a:ext cx="7248238" cy="283364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400" dirty="0">
                  <a:latin typeface="Avenir Medium" panose="02000503020000020003" pitchFamily="2" charset="0"/>
                </a:rPr>
                <a:t>Matemática	   251	           252	       262	  ------	         255	   246</a:t>
              </a: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xmlns="" id="{8C9E6583-EAC4-7846-9971-B27C53DEF15E}"/>
              </a:ext>
            </a:extLst>
          </p:cNvPr>
          <p:cNvGrpSpPr/>
          <p:nvPr/>
        </p:nvGrpSpPr>
        <p:grpSpPr>
          <a:xfrm>
            <a:off x="2432374" y="3525843"/>
            <a:ext cx="7324109" cy="292982"/>
            <a:chOff x="2273041" y="3520795"/>
            <a:chExt cx="7324109" cy="292982"/>
          </a:xfrm>
        </p:grpSpPr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xmlns="" id="{E13C4B5F-3F67-964F-9D0A-E0E618EF4738}"/>
                </a:ext>
              </a:extLst>
            </p:cNvPr>
            <p:cNvSpPr/>
            <p:nvPr/>
          </p:nvSpPr>
          <p:spPr>
            <a:xfrm>
              <a:off x="2273041" y="3520795"/>
              <a:ext cx="7324109" cy="29298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89" name="Título 1">
              <a:extLst>
                <a:ext uri="{FF2B5EF4-FFF2-40B4-BE49-F238E27FC236}">
                  <a16:creationId xmlns:a16="http://schemas.microsoft.com/office/drawing/2014/main" xmlns="" id="{5624F104-9E84-4042-9D9C-0320A80A0790}"/>
                </a:ext>
              </a:extLst>
            </p:cNvPr>
            <p:cNvSpPr txBox="1">
              <a:spLocks/>
            </p:cNvSpPr>
            <p:nvPr/>
          </p:nvSpPr>
          <p:spPr>
            <a:xfrm>
              <a:off x="2348905" y="3525224"/>
              <a:ext cx="7248238" cy="283364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400" dirty="0">
                  <a:latin typeface="Avenir Medium" panose="02000503020000020003" pitchFamily="2" charset="0"/>
                </a:rPr>
                <a:t>Ciencias	   ------              ------	       258	  ------	         ------	   238</a:t>
              </a:r>
            </a:p>
          </p:txBody>
        </p:sp>
      </p:grpSp>
      <p:grpSp>
        <p:nvGrpSpPr>
          <p:cNvPr id="31" name="Grupo 30">
            <a:extLst>
              <a:ext uri="{FF2B5EF4-FFF2-40B4-BE49-F238E27FC236}">
                <a16:creationId xmlns:a16="http://schemas.microsoft.com/office/drawing/2014/main" xmlns="" id="{FC4DBD23-847E-DC49-856A-0D1D0D96A821}"/>
              </a:ext>
            </a:extLst>
          </p:cNvPr>
          <p:cNvGrpSpPr/>
          <p:nvPr/>
        </p:nvGrpSpPr>
        <p:grpSpPr>
          <a:xfrm>
            <a:off x="2435516" y="3837568"/>
            <a:ext cx="7320967" cy="302142"/>
            <a:chOff x="2276183" y="3832520"/>
            <a:chExt cx="7320967" cy="302142"/>
          </a:xfrm>
        </p:grpSpPr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xmlns="" id="{C3E8B932-8848-F44D-8910-1FAB23A869F6}"/>
                </a:ext>
              </a:extLst>
            </p:cNvPr>
            <p:cNvSpPr/>
            <p:nvPr/>
          </p:nvSpPr>
          <p:spPr>
            <a:xfrm>
              <a:off x="2276183" y="3832520"/>
              <a:ext cx="7320967" cy="29298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90" name="Título 1">
              <a:extLst>
                <a:ext uri="{FF2B5EF4-FFF2-40B4-BE49-F238E27FC236}">
                  <a16:creationId xmlns:a16="http://schemas.microsoft.com/office/drawing/2014/main" xmlns="" id="{18F59A01-516A-4E43-ABA9-750CB5D6FC9A}"/>
                </a:ext>
              </a:extLst>
            </p:cNvPr>
            <p:cNvSpPr txBox="1">
              <a:spLocks/>
            </p:cNvSpPr>
            <p:nvPr/>
          </p:nvSpPr>
          <p:spPr>
            <a:xfrm>
              <a:off x="2348905" y="3851298"/>
              <a:ext cx="7248238" cy="283364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400" dirty="0">
                  <a:latin typeface="Avenir Medium" panose="02000503020000020003" pitchFamily="2" charset="0"/>
                </a:rPr>
                <a:t>Historia		   ------              ------	       ------	  ------	         252	   ------</a:t>
              </a:r>
            </a:p>
          </p:txBody>
        </p:sp>
      </p:grpSp>
      <p:pic>
        <p:nvPicPr>
          <p:cNvPr id="29" name="Imagen 28">
            <a:extLst>
              <a:ext uri="{FF2B5EF4-FFF2-40B4-BE49-F238E27FC236}">
                <a16:creationId xmlns:a16="http://schemas.microsoft.com/office/drawing/2014/main" xmlns="" id="{376EC1A5-E052-354C-8631-36DE905FC4B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210273"/>
      </p:ext>
    </p:extLst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1700748" y="2874218"/>
            <a:ext cx="8790503" cy="7193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b="1" dirty="0">
                <a:latin typeface="Avenir Black" panose="02000503020000020003" pitchFamily="2" charset="0"/>
              </a:rPr>
              <a:t>GESTIÓN</a:t>
            </a:r>
            <a:r>
              <a:rPr lang="es-CL" dirty="0">
                <a:latin typeface="Avenir Light" panose="020B0402020203020204" pitchFamily="34" charset="77"/>
              </a:rPr>
              <a:t> ECONÓMICA 2019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xmlns="" id="{2F6A3762-159E-8545-9F6A-A29C8728C689}"/>
              </a:ext>
            </a:extLst>
          </p:cNvPr>
          <p:cNvSpPr txBox="1">
            <a:spLocks/>
          </p:cNvSpPr>
          <p:nvPr/>
        </p:nvSpPr>
        <p:spPr>
          <a:xfrm>
            <a:off x="5007896" y="5454842"/>
            <a:ext cx="2400951" cy="2833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Colegio </a:t>
            </a:r>
            <a:r>
              <a:rPr lang="es-CL" sz="1400" b="1" dirty="0">
                <a:solidFill>
                  <a:schemeClr val="bg1"/>
                </a:solidFill>
                <a:latin typeface="Avenir Black" panose="02000503020000020003" pitchFamily="2" charset="0"/>
              </a:rPr>
              <a:t>Rafael </a:t>
            </a:r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Eyzaguirre</a:t>
            </a:r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xmlns="" id="{0DA87CBA-2445-664F-A409-94DA1E02B8C4}"/>
              </a:ext>
            </a:extLst>
          </p:cNvPr>
          <p:cNvCxnSpPr>
            <a:cxnSpLocks/>
          </p:cNvCxnSpPr>
          <p:nvPr/>
        </p:nvCxnSpPr>
        <p:spPr>
          <a:xfrm>
            <a:off x="1831877" y="1576217"/>
            <a:ext cx="0" cy="472784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xmlns="" id="{1D8E433C-98F7-F74A-BA69-D5E3593F863D}"/>
              </a:ext>
            </a:extLst>
          </p:cNvPr>
          <p:cNvCxnSpPr>
            <a:cxnSpLocks/>
          </p:cNvCxnSpPr>
          <p:nvPr/>
        </p:nvCxnSpPr>
        <p:spPr>
          <a:xfrm>
            <a:off x="2892550" y="1272354"/>
            <a:ext cx="0" cy="50123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xmlns="" id="{D388368C-1B5C-2C42-8718-0750AEA670FF}"/>
              </a:ext>
            </a:extLst>
          </p:cNvPr>
          <p:cNvCxnSpPr>
            <a:cxnSpLocks/>
          </p:cNvCxnSpPr>
          <p:nvPr/>
        </p:nvCxnSpPr>
        <p:spPr>
          <a:xfrm flipH="1">
            <a:off x="3928873" y="1199282"/>
            <a:ext cx="6124" cy="509633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xmlns="" id="{3315B5BF-F4CF-0D41-BE5A-625849A2A2FC}"/>
              </a:ext>
            </a:extLst>
          </p:cNvPr>
          <p:cNvCxnSpPr>
            <a:cxnSpLocks/>
          </p:cNvCxnSpPr>
          <p:nvPr/>
        </p:nvCxnSpPr>
        <p:spPr>
          <a:xfrm>
            <a:off x="4924589" y="1140295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xmlns="" id="{856545F6-B178-F241-A66E-28F23668E3F0}"/>
              </a:ext>
            </a:extLst>
          </p:cNvPr>
          <p:cNvCxnSpPr>
            <a:cxnSpLocks/>
          </p:cNvCxnSpPr>
          <p:nvPr/>
        </p:nvCxnSpPr>
        <p:spPr>
          <a:xfrm>
            <a:off x="5936525" y="1265349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>
            <a:extLst>
              <a:ext uri="{FF2B5EF4-FFF2-40B4-BE49-F238E27FC236}">
                <a16:creationId xmlns:a16="http://schemas.microsoft.com/office/drawing/2014/main" xmlns="" id="{5B4644EB-F55A-4143-AE2D-1EFAFD740C6B}"/>
              </a:ext>
            </a:extLst>
          </p:cNvPr>
          <p:cNvCxnSpPr>
            <a:cxnSpLocks/>
          </p:cNvCxnSpPr>
          <p:nvPr/>
        </p:nvCxnSpPr>
        <p:spPr>
          <a:xfrm>
            <a:off x="6884453" y="1283235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2513750"/>
      </p:ext>
    </p:extLst>
  </p:cSld>
  <p:clrMapOvr>
    <a:masterClrMapping/>
  </p:clrMapOvr>
  <p:transition spd="slow" advTm="4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">
            <a:extLst>
              <a:ext uri="{FF2B5EF4-FFF2-40B4-BE49-F238E27FC236}">
                <a16:creationId xmlns:a16="http://schemas.microsoft.com/office/drawing/2014/main" xmlns="" id="{2DF7392A-DCDB-054B-947A-599538A0193B}"/>
              </a:ext>
            </a:extLst>
          </p:cNvPr>
          <p:cNvSpPr txBox="1">
            <a:spLocks/>
          </p:cNvSpPr>
          <p:nvPr/>
        </p:nvSpPr>
        <p:spPr>
          <a:xfrm>
            <a:off x="2191059" y="2405083"/>
            <a:ext cx="7809882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000" dirty="0">
                <a:latin typeface="Avenir Light" panose="020B0402020203020204" pitchFamily="34" charset="77"/>
              </a:rPr>
              <a:t>Saldo 2018					   </a:t>
            </a:r>
            <a:r>
              <a:rPr lang="es-CL" altLang="es-CL" sz="2800" b="1" dirty="0">
                <a:latin typeface="Avenir Black" panose="02000503020000020003" pitchFamily="2" charset="0"/>
              </a:rPr>
              <a:t>32.930.433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xmlns="" id="{2F6A3762-159E-8545-9F6A-A29C8728C689}"/>
              </a:ext>
            </a:extLst>
          </p:cNvPr>
          <p:cNvSpPr txBox="1">
            <a:spLocks/>
          </p:cNvSpPr>
          <p:nvPr/>
        </p:nvSpPr>
        <p:spPr>
          <a:xfrm>
            <a:off x="4881977" y="6595024"/>
            <a:ext cx="2428046" cy="3196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Colegio </a:t>
            </a:r>
            <a:r>
              <a:rPr lang="es-CL" sz="1400" b="1" dirty="0">
                <a:solidFill>
                  <a:schemeClr val="bg1"/>
                </a:solidFill>
                <a:latin typeface="Avenir Black" panose="02000503020000020003" pitchFamily="2" charset="0"/>
              </a:rPr>
              <a:t>Rafael </a:t>
            </a:r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Eyzaguirre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xmlns="" id="{18ED6F5C-48A7-6247-9024-779BCFF01D7D}"/>
              </a:ext>
            </a:extLst>
          </p:cNvPr>
          <p:cNvSpPr txBox="1">
            <a:spLocks/>
          </p:cNvSpPr>
          <p:nvPr/>
        </p:nvSpPr>
        <p:spPr>
          <a:xfrm>
            <a:off x="2191059" y="2962168"/>
            <a:ext cx="7809881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000" dirty="0">
                <a:latin typeface="Avenir Light" panose="020B0402020203020204" pitchFamily="34" charset="77"/>
              </a:rPr>
              <a:t>Ingresos 2019					</a:t>
            </a:r>
            <a:r>
              <a:rPr lang="es-CL" altLang="es-CL" sz="2800" b="1" dirty="0">
                <a:latin typeface="Avenir Black" panose="02000503020000020003" pitchFamily="2" charset="0"/>
              </a:rPr>
              <a:t>218.304.431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xmlns="" id="{0BCC874B-BB90-F544-82A3-56CBAE3B50B1}"/>
              </a:ext>
            </a:extLst>
          </p:cNvPr>
          <p:cNvSpPr txBox="1">
            <a:spLocks/>
          </p:cNvSpPr>
          <p:nvPr/>
        </p:nvSpPr>
        <p:spPr>
          <a:xfrm>
            <a:off x="2191059" y="3509033"/>
            <a:ext cx="7809881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000" dirty="0">
                <a:latin typeface="Avenir Light" panose="020B0402020203020204" pitchFamily="34" charset="77"/>
              </a:rPr>
              <a:t>Total ingresos					</a:t>
            </a:r>
            <a:r>
              <a:rPr lang="es-CL" altLang="es-CL" sz="2800" b="1" dirty="0">
                <a:latin typeface="Avenir Black" panose="02000503020000020003" pitchFamily="2" charset="0"/>
              </a:rPr>
              <a:t>251.234.864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xmlns="" id="{DCC90A08-F555-E14D-B90F-5F2BFC4A257D}"/>
              </a:ext>
            </a:extLst>
          </p:cNvPr>
          <p:cNvSpPr txBox="1">
            <a:spLocks/>
          </p:cNvSpPr>
          <p:nvPr/>
        </p:nvSpPr>
        <p:spPr>
          <a:xfrm>
            <a:off x="2191060" y="4066646"/>
            <a:ext cx="7809880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000" dirty="0">
                <a:latin typeface="Avenir Light" panose="020B0402020203020204" pitchFamily="34" charset="77"/>
              </a:rPr>
              <a:t>Remuneraciones				</a:t>
            </a:r>
            <a:r>
              <a:rPr lang="es-CL" altLang="es-CL" sz="2800" b="1" dirty="0">
                <a:latin typeface="Avenir Black" panose="02000503020000020003" pitchFamily="2" charset="0"/>
              </a:rPr>
              <a:t>117.541.403</a:t>
            </a:r>
            <a:endParaRPr lang="es-CL" altLang="es-CL" sz="2000" dirty="0">
              <a:latin typeface="Avenir Light" panose="020B0402020203020204" pitchFamily="34" charset="77"/>
            </a:endParaRP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xmlns="" id="{99CCF966-2010-B548-B935-ADD6EC74A248}"/>
              </a:ext>
            </a:extLst>
          </p:cNvPr>
          <p:cNvSpPr txBox="1">
            <a:spLocks/>
          </p:cNvSpPr>
          <p:nvPr/>
        </p:nvSpPr>
        <p:spPr>
          <a:xfrm>
            <a:off x="2191064" y="4606601"/>
            <a:ext cx="7809876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000" dirty="0">
                <a:latin typeface="Avenir Light" panose="020B0402020203020204" pitchFamily="34" charset="77"/>
              </a:rPr>
              <a:t>Gastos del año					</a:t>
            </a:r>
            <a:r>
              <a:rPr lang="es-CL" altLang="es-CL" sz="2800" b="1" dirty="0">
                <a:latin typeface="Avenir Black" panose="02000503020000020003" pitchFamily="2" charset="0"/>
              </a:rPr>
              <a:t>117.993.837</a:t>
            </a:r>
            <a:endParaRPr lang="es-CL" altLang="es-CL" sz="2000" dirty="0">
              <a:latin typeface="Avenir Light" panose="020B0402020203020204" pitchFamily="34" charset="77"/>
            </a:endParaRP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xmlns="" id="{FFDC60A9-677E-B64A-825E-3E410220DE5E}"/>
              </a:ext>
            </a:extLst>
          </p:cNvPr>
          <p:cNvSpPr txBox="1">
            <a:spLocks/>
          </p:cNvSpPr>
          <p:nvPr/>
        </p:nvSpPr>
        <p:spPr>
          <a:xfrm>
            <a:off x="2582091" y="389381"/>
            <a:ext cx="7792832" cy="12314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b="1" dirty="0">
                <a:latin typeface="Avenir Black" panose="02000503020000020003" pitchFamily="2" charset="0"/>
              </a:rPr>
              <a:t>SUBVENCIÓN</a:t>
            </a:r>
            <a:r>
              <a:rPr lang="es-CL" dirty="0">
                <a:latin typeface="Avenir Light" panose="020B0402020203020204" pitchFamily="34" charset="77"/>
              </a:rPr>
              <a:t> ESCOLAR</a:t>
            </a:r>
          </a:p>
          <a:p>
            <a:pPr algn="ctr"/>
            <a:r>
              <a:rPr lang="es-CL" dirty="0">
                <a:latin typeface="Avenir Light" panose="020B0402020203020204" pitchFamily="34" charset="77"/>
              </a:rPr>
              <a:t>PREFERENCIAL </a:t>
            </a:r>
            <a:r>
              <a:rPr lang="es-CL" dirty="0" smtClean="0">
                <a:latin typeface="Avenir Light" panose="020B0402020203020204" pitchFamily="34" charset="77"/>
              </a:rPr>
              <a:t>2019 (SEP)</a:t>
            </a:r>
            <a:endParaRPr lang="es-CL" dirty="0">
              <a:latin typeface="Avenir Light" panose="020B0402020203020204" pitchFamily="34" charset="77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667E0756-920D-E44C-BF93-8D0503AF395B}"/>
              </a:ext>
            </a:extLst>
          </p:cNvPr>
          <p:cNvSpPr/>
          <p:nvPr/>
        </p:nvSpPr>
        <p:spPr>
          <a:xfrm>
            <a:off x="2191059" y="5154161"/>
            <a:ext cx="7809881" cy="48098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xmlns="" id="{7A39E960-8A8C-F244-A3FD-F94CE2A457B9}"/>
              </a:ext>
            </a:extLst>
          </p:cNvPr>
          <p:cNvSpPr txBox="1">
            <a:spLocks/>
          </p:cNvSpPr>
          <p:nvPr/>
        </p:nvSpPr>
        <p:spPr>
          <a:xfrm>
            <a:off x="2191064" y="5154161"/>
            <a:ext cx="7809876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000" dirty="0">
                <a:latin typeface="Avenir Light" panose="020B0402020203020204" pitchFamily="34" charset="77"/>
              </a:rPr>
              <a:t>Saldo final 2019					</a:t>
            </a:r>
            <a:r>
              <a:rPr lang="es-CL" altLang="es-CL" sz="2800" b="1" dirty="0">
                <a:latin typeface="Avenir Black" panose="02000503020000020003" pitchFamily="2" charset="0"/>
              </a:rPr>
              <a:t>  15.699.624</a:t>
            </a:r>
            <a:endParaRPr lang="es-CL" altLang="es-CL" sz="2000" dirty="0">
              <a:latin typeface="Avenir Light" panose="020B0402020203020204" pitchFamily="34" charset="77"/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xmlns="" id="{6A8A9909-F641-7543-B8D9-C57AED438F0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348815"/>
      </p:ext>
    </p:extLst>
  </p:cSld>
  <p:clrMapOvr>
    <a:masterClrMapping/>
  </p:clrMapOvr>
  <p:transition spd="slow" advTm="18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5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  <p:bldP spid="11" grpId="0"/>
      <p:bldP spid="12" grpId="0"/>
      <p:bldP spid="14" grpId="0"/>
      <p:bldP spid="15" grpId="0"/>
      <p:bldP spid="3" grpId="0" animBg="1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1700748" y="2354097"/>
            <a:ext cx="8790503" cy="13584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>
                <a:latin typeface="Avenir Light" panose="020B0402020203020204" pitchFamily="34" charset="77"/>
              </a:rPr>
              <a:t>PLAN DE </a:t>
            </a:r>
            <a:r>
              <a:rPr lang="es-CL" b="1" dirty="0">
                <a:latin typeface="Avenir Black" panose="02000503020000020003" pitchFamily="2" charset="0"/>
              </a:rPr>
              <a:t>MEJORAMIENTO</a:t>
            </a:r>
            <a:r>
              <a:rPr lang="es-CL" dirty="0">
                <a:latin typeface="Avenir Light" panose="020B0402020203020204" pitchFamily="34" charset="77"/>
              </a:rPr>
              <a:t> </a:t>
            </a:r>
            <a:r>
              <a:rPr lang="es-CL" b="1" dirty="0">
                <a:latin typeface="Avenir Black" panose="02000503020000020003" pitchFamily="2" charset="0"/>
              </a:rPr>
              <a:t>EDUCATIVO</a:t>
            </a:r>
            <a:r>
              <a:rPr lang="es-CL" dirty="0">
                <a:latin typeface="Avenir Light" panose="020B0402020203020204" pitchFamily="34" charset="77"/>
              </a:rPr>
              <a:t> PME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xmlns="" id="{2F6A3762-159E-8545-9F6A-A29C8728C689}"/>
              </a:ext>
            </a:extLst>
          </p:cNvPr>
          <p:cNvSpPr txBox="1">
            <a:spLocks/>
          </p:cNvSpPr>
          <p:nvPr/>
        </p:nvSpPr>
        <p:spPr>
          <a:xfrm>
            <a:off x="5007896" y="5454842"/>
            <a:ext cx="2400951" cy="2833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Colegio </a:t>
            </a:r>
            <a:r>
              <a:rPr lang="es-CL" sz="1400" b="1" dirty="0">
                <a:solidFill>
                  <a:schemeClr val="bg1"/>
                </a:solidFill>
                <a:latin typeface="Avenir Black" panose="02000503020000020003" pitchFamily="2" charset="0"/>
              </a:rPr>
              <a:t>Rafael </a:t>
            </a:r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Eyzaguirre</a:t>
            </a:r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xmlns="" id="{0DA87CBA-2445-664F-A409-94DA1E02B8C4}"/>
              </a:ext>
            </a:extLst>
          </p:cNvPr>
          <p:cNvCxnSpPr>
            <a:cxnSpLocks/>
          </p:cNvCxnSpPr>
          <p:nvPr/>
        </p:nvCxnSpPr>
        <p:spPr>
          <a:xfrm>
            <a:off x="1831877" y="1576217"/>
            <a:ext cx="0" cy="472784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xmlns="" id="{1D8E433C-98F7-F74A-BA69-D5E3593F863D}"/>
              </a:ext>
            </a:extLst>
          </p:cNvPr>
          <p:cNvCxnSpPr>
            <a:cxnSpLocks/>
          </p:cNvCxnSpPr>
          <p:nvPr/>
        </p:nvCxnSpPr>
        <p:spPr>
          <a:xfrm>
            <a:off x="2892550" y="1272354"/>
            <a:ext cx="0" cy="50123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xmlns="" id="{D388368C-1B5C-2C42-8718-0750AEA670FF}"/>
              </a:ext>
            </a:extLst>
          </p:cNvPr>
          <p:cNvCxnSpPr>
            <a:cxnSpLocks/>
          </p:cNvCxnSpPr>
          <p:nvPr/>
        </p:nvCxnSpPr>
        <p:spPr>
          <a:xfrm flipH="1">
            <a:off x="4001304" y="1207726"/>
            <a:ext cx="6124" cy="509633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xmlns="" id="{3315B5BF-F4CF-0D41-BE5A-625849A2A2FC}"/>
              </a:ext>
            </a:extLst>
          </p:cNvPr>
          <p:cNvCxnSpPr>
            <a:cxnSpLocks/>
          </p:cNvCxnSpPr>
          <p:nvPr/>
        </p:nvCxnSpPr>
        <p:spPr>
          <a:xfrm>
            <a:off x="4924589" y="1140295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xmlns="" id="{856545F6-B178-F241-A66E-28F23668E3F0}"/>
              </a:ext>
            </a:extLst>
          </p:cNvPr>
          <p:cNvCxnSpPr>
            <a:cxnSpLocks/>
          </p:cNvCxnSpPr>
          <p:nvPr/>
        </p:nvCxnSpPr>
        <p:spPr>
          <a:xfrm>
            <a:off x="5936525" y="1265349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>
            <a:extLst>
              <a:ext uri="{FF2B5EF4-FFF2-40B4-BE49-F238E27FC236}">
                <a16:creationId xmlns:a16="http://schemas.microsoft.com/office/drawing/2014/main" xmlns="" id="{5B4644EB-F55A-4143-AE2D-1EFAFD740C6B}"/>
              </a:ext>
            </a:extLst>
          </p:cNvPr>
          <p:cNvCxnSpPr>
            <a:cxnSpLocks/>
          </p:cNvCxnSpPr>
          <p:nvPr/>
        </p:nvCxnSpPr>
        <p:spPr>
          <a:xfrm>
            <a:off x="6884453" y="1283235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1513377"/>
      </p:ext>
    </p:extLst>
  </p:cSld>
  <p:clrMapOvr>
    <a:masterClrMapping/>
  </p:clrMapOvr>
  <p:transition spd="slow" advTm="4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2584908" y="337664"/>
            <a:ext cx="7022184" cy="6342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>
                <a:latin typeface="Avenir Light" panose="020B0402020203020204" pitchFamily="34" charset="77"/>
              </a:rPr>
              <a:t>GESTIÓN </a:t>
            </a:r>
            <a:r>
              <a:rPr lang="es-CL" b="1" dirty="0">
                <a:latin typeface="Avenir Black" panose="02000503020000020003" pitchFamily="2" charset="0"/>
              </a:rPr>
              <a:t>PEDAGÓGICA</a:t>
            </a:r>
            <a:endParaRPr lang="es-CL" dirty="0">
              <a:latin typeface="Avenir Light" panose="020B0402020203020204" pitchFamily="34" charset="77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xmlns="" id="{2F6A3762-159E-8545-9F6A-A29C8728C689}"/>
              </a:ext>
            </a:extLst>
          </p:cNvPr>
          <p:cNvSpPr txBox="1">
            <a:spLocks/>
          </p:cNvSpPr>
          <p:nvPr/>
        </p:nvSpPr>
        <p:spPr>
          <a:xfrm>
            <a:off x="5007896" y="5454842"/>
            <a:ext cx="2400951" cy="2833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Colegio </a:t>
            </a:r>
            <a:r>
              <a:rPr lang="es-CL" sz="1400" b="1" dirty="0">
                <a:solidFill>
                  <a:schemeClr val="bg1"/>
                </a:solidFill>
                <a:latin typeface="Avenir Black" panose="02000503020000020003" pitchFamily="2" charset="0"/>
              </a:rPr>
              <a:t>Rafael </a:t>
            </a:r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Eyzaguirre</a:t>
            </a:r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xmlns="" id="{0DA87CBA-2445-664F-A409-94DA1E02B8C4}"/>
              </a:ext>
            </a:extLst>
          </p:cNvPr>
          <p:cNvCxnSpPr>
            <a:cxnSpLocks/>
          </p:cNvCxnSpPr>
          <p:nvPr/>
        </p:nvCxnSpPr>
        <p:spPr>
          <a:xfrm>
            <a:off x="1831877" y="1576217"/>
            <a:ext cx="0" cy="472784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xmlns="" id="{1D8E433C-98F7-F74A-BA69-D5E3593F863D}"/>
              </a:ext>
            </a:extLst>
          </p:cNvPr>
          <p:cNvCxnSpPr>
            <a:cxnSpLocks/>
          </p:cNvCxnSpPr>
          <p:nvPr/>
        </p:nvCxnSpPr>
        <p:spPr>
          <a:xfrm>
            <a:off x="2892550" y="1272354"/>
            <a:ext cx="0" cy="50123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xmlns="" id="{D388368C-1B5C-2C42-8718-0750AEA670FF}"/>
              </a:ext>
            </a:extLst>
          </p:cNvPr>
          <p:cNvCxnSpPr>
            <a:cxnSpLocks/>
          </p:cNvCxnSpPr>
          <p:nvPr/>
        </p:nvCxnSpPr>
        <p:spPr>
          <a:xfrm flipH="1">
            <a:off x="4001304" y="1207726"/>
            <a:ext cx="6124" cy="509633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xmlns="" id="{3315B5BF-F4CF-0D41-BE5A-625849A2A2FC}"/>
              </a:ext>
            </a:extLst>
          </p:cNvPr>
          <p:cNvCxnSpPr>
            <a:cxnSpLocks/>
          </p:cNvCxnSpPr>
          <p:nvPr/>
        </p:nvCxnSpPr>
        <p:spPr>
          <a:xfrm>
            <a:off x="4973986" y="155187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xmlns="" id="{856545F6-B178-F241-A66E-28F23668E3F0}"/>
              </a:ext>
            </a:extLst>
          </p:cNvPr>
          <p:cNvCxnSpPr>
            <a:cxnSpLocks/>
          </p:cNvCxnSpPr>
          <p:nvPr/>
        </p:nvCxnSpPr>
        <p:spPr>
          <a:xfrm>
            <a:off x="5936525" y="1265349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>
            <a:extLst>
              <a:ext uri="{FF2B5EF4-FFF2-40B4-BE49-F238E27FC236}">
                <a16:creationId xmlns:a16="http://schemas.microsoft.com/office/drawing/2014/main" xmlns="" id="{5B4644EB-F55A-4143-AE2D-1EFAFD740C6B}"/>
              </a:ext>
            </a:extLst>
          </p:cNvPr>
          <p:cNvCxnSpPr>
            <a:cxnSpLocks/>
          </p:cNvCxnSpPr>
          <p:nvPr/>
        </p:nvCxnSpPr>
        <p:spPr>
          <a:xfrm>
            <a:off x="6884453" y="1283235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ítulo 1">
            <a:extLst>
              <a:ext uri="{FF2B5EF4-FFF2-40B4-BE49-F238E27FC236}">
                <a16:creationId xmlns:a16="http://schemas.microsoft.com/office/drawing/2014/main" xmlns="" id="{F53D6664-13D5-CB4D-B1D4-091A7DDA2D5A}"/>
              </a:ext>
            </a:extLst>
          </p:cNvPr>
          <p:cNvSpPr txBox="1">
            <a:spLocks/>
          </p:cNvSpPr>
          <p:nvPr/>
        </p:nvSpPr>
        <p:spPr>
          <a:xfrm>
            <a:off x="5147803" y="1160243"/>
            <a:ext cx="1896393" cy="6342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dirty="0">
                <a:latin typeface="Avenir Light" panose="020B0402020203020204" pitchFamily="34" charset="77"/>
              </a:rPr>
              <a:t>Articulación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de pre-escolar</a:t>
            </a:r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xmlns="" id="{18517016-0FDE-3F4B-AA37-DC4F81391148}"/>
              </a:ext>
            </a:extLst>
          </p:cNvPr>
          <p:cNvSpPr txBox="1">
            <a:spLocks/>
          </p:cNvSpPr>
          <p:nvPr/>
        </p:nvSpPr>
        <p:spPr>
          <a:xfrm>
            <a:off x="7267411" y="1664631"/>
            <a:ext cx="2583436" cy="8994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dirty="0">
                <a:latin typeface="Avenir Light" panose="020B0402020203020204" pitchFamily="34" charset="77"/>
              </a:rPr>
              <a:t>Acompañamiento y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Retroalimentación a los docentes</a:t>
            </a: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8310AAE7-37EF-6C41-9F01-66073C3A3824}"/>
              </a:ext>
            </a:extLst>
          </p:cNvPr>
          <p:cNvSpPr txBox="1">
            <a:spLocks/>
          </p:cNvSpPr>
          <p:nvPr/>
        </p:nvSpPr>
        <p:spPr>
          <a:xfrm>
            <a:off x="8632662" y="2885981"/>
            <a:ext cx="1333576" cy="8994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dirty="0">
                <a:latin typeface="Avenir Light" panose="020B0402020203020204" pitchFamily="34" charset="77"/>
              </a:rPr>
              <a:t>Plan de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fomento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lector</a:t>
            </a: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xmlns="" id="{37813ACC-48AA-644E-B0E7-F40D6DC2D971}"/>
              </a:ext>
            </a:extLst>
          </p:cNvPr>
          <p:cNvSpPr txBox="1">
            <a:spLocks/>
          </p:cNvSpPr>
          <p:nvPr/>
        </p:nvSpPr>
        <p:spPr>
          <a:xfrm>
            <a:off x="7335842" y="4256784"/>
            <a:ext cx="3636958" cy="8994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dirty="0">
                <a:latin typeface="Avenir Light" panose="020B0402020203020204" pitchFamily="34" charset="77"/>
              </a:rPr>
              <a:t>Fortalecimiento a estudiantes con intereses diversos</a:t>
            </a:r>
          </a:p>
          <a:p>
            <a:pPr algn="ctr"/>
            <a:r>
              <a:rPr lang="es-CL" sz="1600" dirty="0">
                <a:latin typeface="Avenir Light" panose="020B0402020203020204" pitchFamily="34" charset="77"/>
              </a:rPr>
              <a:t>(Talleres Extraprogramaticos)</a:t>
            </a:r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xmlns="" id="{71548846-76EF-7D4E-BEAE-CE174A94E91E}"/>
              </a:ext>
            </a:extLst>
          </p:cNvPr>
          <p:cNvSpPr txBox="1">
            <a:spLocks/>
          </p:cNvSpPr>
          <p:nvPr/>
        </p:nvSpPr>
        <p:spPr>
          <a:xfrm>
            <a:off x="4277521" y="5299626"/>
            <a:ext cx="3776754" cy="11427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dirty="0">
                <a:latin typeface="Avenir Light" panose="020B0402020203020204" pitchFamily="34" charset="77"/>
              </a:rPr>
              <a:t>Fortalecimiento de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Competencias en Matemáticas y Lenguaje</a:t>
            </a:r>
          </a:p>
          <a:p>
            <a:pPr algn="ctr"/>
            <a:r>
              <a:rPr lang="es-CL" sz="1600" dirty="0">
                <a:latin typeface="Avenir Light" panose="020B0402020203020204" pitchFamily="34" charset="77"/>
              </a:rPr>
              <a:t>(Preuniversitario CPECH, SIMCE)</a:t>
            </a:r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xmlns="" id="{99D1ED1E-0ACE-F640-9F6C-E54B8CC3A704}"/>
              </a:ext>
            </a:extLst>
          </p:cNvPr>
          <p:cNvSpPr txBox="1">
            <a:spLocks/>
          </p:cNvSpPr>
          <p:nvPr/>
        </p:nvSpPr>
        <p:spPr>
          <a:xfrm>
            <a:off x="1878147" y="4219076"/>
            <a:ext cx="2880384" cy="8994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dirty="0">
                <a:latin typeface="Avenir Light" panose="020B0402020203020204" pitchFamily="34" charset="77"/>
              </a:rPr>
              <a:t>Apoyo a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estudiantes con Equipo multidiciplinario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21" name="Título 1">
            <a:extLst>
              <a:ext uri="{FF2B5EF4-FFF2-40B4-BE49-F238E27FC236}">
                <a16:creationId xmlns:a16="http://schemas.microsoft.com/office/drawing/2014/main" xmlns="" id="{80674E2F-9716-9B43-86D9-6CD0990B831D}"/>
              </a:ext>
            </a:extLst>
          </p:cNvPr>
          <p:cNvSpPr txBox="1">
            <a:spLocks/>
          </p:cNvSpPr>
          <p:nvPr/>
        </p:nvSpPr>
        <p:spPr>
          <a:xfrm>
            <a:off x="1826451" y="2889903"/>
            <a:ext cx="1674758" cy="8994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dirty="0">
                <a:latin typeface="Avenir Light" panose="020B0402020203020204" pitchFamily="34" charset="77"/>
              </a:rPr>
              <a:t>Monitoreo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cobertura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curricular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24" name="Título 1">
            <a:extLst>
              <a:ext uri="{FF2B5EF4-FFF2-40B4-BE49-F238E27FC236}">
                <a16:creationId xmlns:a16="http://schemas.microsoft.com/office/drawing/2014/main" xmlns="" id="{3784D3B3-B557-C748-892A-C4309B5200F8}"/>
              </a:ext>
            </a:extLst>
          </p:cNvPr>
          <p:cNvSpPr txBox="1">
            <a:spLocks/>
          </p:cNvSpPr>
          <p:nvPr/>
        </p:nvSpPr>
        <p:spPr>
          <a:xfrm>
            <a:off x="3020410" y="1666014"/>
            <a:ext cx="1674758" cy="8994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dirty="0">
                <a:latin typeface="Avenir Light" panose="020B0402020203020204" pitchFamily="34" charset="77"/>
              </a:rPr>
              <a:t>Promoción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de idiomas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de inglés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pic>
        <p:nvPicPr>
          <p:cNvPr id="28" name="Gráfico 27" descr="Flecha lineal: curva en sentido de las agujas del reloj">
            <a:extLst>
              <a:ext uri="{FF2B5EF4-FFF2-40B4-BE49-F238E27FC236}">
                <a16:creationId xmlns:a16="http://schemas.microsoft.com/office/drawing/2014/main" xmlns="" id="{193BFF94-E0C3-C840-B12A-E3FC88F95A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13879182">
            <a:off x="8855259" y="3756918"/>
            <a:ext cx="598124" cy="598124"/>
          </a:xfrm>
          <a:prstGeom prst="rect">
            <a:avLst/>
          </a:prstGeom>
        </p:spPr>
      </p:pic>
      <p:pic>
        <p:nvPicPr>
          <p:cNvPr id="29" name="Gráfico 28" descr="Flecha lineal: curva en sentido de las agujas del reloj">
            <a:extLst>
              <a:ext uri="{FF2B5EF4-FFF2-40B4-BE49-F238E27FC236}">
                <a16:creationId xmlns:a16="http://schemas.microsoft.com/office/drawing/2014/main" xmlns="" id="{CEFD1596-0C84-D04B-872B-2DD702D207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11628165">
            <a:off x="9190009" y="2310502"/>
            <a:ext cx="598124" cy="598124"/>
          </a:xfrm>
          <a:prstGeom prst="rect">
            <a:avLst/>
          </a:prstGeom>
        </p:spPr>
      </p:pic>
      <p:pic>
        <p:nvPicPr>
          <p:cNvPr id="30" name="Gráfico 29" descr="Flecha lineal: curva en sentido de las agujas del reloj">
            <a:extLst>
              <a:ext uri="{FF2B5EF4-FFF2-40B4-BE49-F238E27FC236}">
                <a16:creationId xmlns:a16="http://schemas.microsoft.com/office/drawing/2014/main" xmlns="" id="{1F21BC9E-76F0-8843-BE9E-814D4245EC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7768426">
            <a:off x="7091593" y="1148751"/>
            <a:ext cx="598124" cy="598124"/>
          </a:xfrm>
          <a:prstGeom prst="rect">
            <a:avLst/>
          </a:prstGeom>
        </p:spPr>
      </p:pic>
      <p:pic>
        <p:nvPicPr>
          <p:cNvPr id="31" name="Gráfico 30" descr="Flecha lineal: curva en sentido de las agujas del reloj">
            <a:extLst>
              <a:ext uri="{FF2B5EF4-FFF2-40B4-BE49-F238E27FC236}">
                <a16:creationId xmlns:a16="http://schemas.microsoft.com/office/drawing/2014/main" xmlns="" id="{648D7E62-C2B3-984C-8F03-1DBEDE1F16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15686801">
            <a:off x="7892180" y="5155780"/>
            <a:ext cx="598124" cy="598124"/>
          </a:xfrm>
          <a:prstGeom prst="rect">
            <a:avLst/>
          </a:prstGeom>
        </p:spPr>
      </p:pic>
      <p:pic>
        <p:nvPicPr>
          <p:cNvPr id="32" name="Gráfico 31" descr="Flecha lineal: curva en sentido de las agujas del reloj">
            <a:extLst>
              <a:ext uri="{FF2B5EF4-FFF2-40B4-BE49-F238E27FC236}">
                <a16:creationId xmlns:a16="http://schemas.microsoft.com/office/drawing/2014/main" xmlns="" id="{C4298880-2E84-B141-A904-B1CA7746E7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20637872">
            <a:off x="3726543" y="5168052"/>
            <a:ext cx="598124" cy="598124"/>
          </a:xfrm>
          <a:prstGeom prst="rect">
            <a:avLst/>
          </a:prstGeom>
        </p:spPr>
      </p:pic>
      <p:pic>
        <p:nvPicPr>
          <p:cNvPr id="33" name="Gráfico 32" descr="Flecha lineal: curva en sentido de las agujas del reloj">
            <a:extLst>
              <a:ext uri="{FF2B5EF4-FFF2-40B4-BE49-F238E27FC236}">
                <a16:creationId xmlns:a16="http://schemas.microsoft.com/office/drawing/2014/main" xmlns="" id="{5101C7D8-5682-4E46-BAB1-AE0F29C35E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396847">
            <a:off x="2210530" y="3810114"/>
            <a:ext cx="598124" cy="598124"/>
          </a:xfrm>
          <a:prstGeom prst="rect">
            <a:avLst/>
          </a:prstGeom>
        </p:spPr>
      </p:pic>
      <p:pic>
        <p:nvPicPr>
          <p:cNvPr id="34" name="Gráfico 33" descr="Flecha lineal: curva en sentido de las agujas del reloj">
            <a:extLst>
              <a:ext uri="{FF2B5EF4-FFF2-40B4-BE49-F238E27FC236}">
                <a16:creationId xmlns:a16="http://schemas.microsoft.com/office/drawing/2014/main" xmlns="" id="{3392931F-FC7F-C440-AED9-B61395E640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4056806">
            <a:off x="2532420" y="2186095"/>
            <a:ext cx="598124" cy="598124"/>
          </a:xfrm>
          <a:prstGeom prst="rect">
            <a:avLst/>
          </a:prstGeom>
        </p:spPr>
      </p:pic>
      <p:pic>
        <p:nvPicPr>
          <p:cNvPr id="35" name="Gráfico 34" descr="Flecha lineal: curva en sentido de las agujas del reloj">
            <a:extLst>
              <a:ext uri="{FF2B5EF4-FFF2-40B4-BE49-F238E27FC236}">
                <a16:creationId xmlns:a16="http://schemas.microsoft.com/office/drawing/2014/main" xmlns="" id="{E7F991BF-60CB-5345-BC19-5C9BC2FCE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164320">
            <a:off x="4438720" y="1207468"/>
            <a:ext cx="598124" cy="598124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xmlns="" id="{C68325A4-0F84-964C-B394-C71C2B9EEAE0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112485"/>
      </p:ext>
    </p:extLst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2584908" y="337664"/>
            <a:ext cx="7022184" cy="6342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b="1" dirty="0">
                <a:latin typeface="Avenir Black" panose="02000503020000020003" pitchFamily="2" charset="0"/>
              </a:rPr>
              <a:t>LÍDERAZGO</a:t>
            </a:r>
            <a:endParaRPr lang="es-CL" dirty="0">
              <a:latin typeface="Avenir Light" panose="020B0402020203020204" pitchFamily="34" charset="77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xmlns="" id="{2F6A3762-159E-8545-9F6A-A29C8728C689}"/>
              </a:ext>
            </a:extLst>
          </p:cNvPr>
          <p:cNvSpPr txBox="1">
            <a:spLocks/>
          </p:cNvSpPr>
          <p:nvPr/>
        </p:nvSpPr>
        <p:spPr>
          <a:xfrm>
            <a:off x="5007896" y="5454842"/>
            <a:ext cx="2400951" cy="2833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Colegio </a:t>
            </a:r>
            <a:r>
              <a:rPr lang="es-CL" sz="1400" b="1" dirty="0">
                <a:solidFill>
                  <a:schemeClr val="bg1"/>
                </a:solidFill>
                <a:latin typeface="Avenir Black" panose="02000503020000020003" pitchFamily="2" charset="0"/>
              </a:rPr>
              <a:t>Rafael </a:t>
            </a:r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Eyzaguirre</a:t>
            </a:r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xmlns="" id="{0DA87CBA-2445-664F-A409-94DA1E02B8C4}"/>
              </a:ext>
            </a:extLst>
          </p:cNvPr>
          <p:cNvCxnSpPr>
            <a:cxnSpLocks/>
          </p:cNvCxnSpPr>
          <p:nvPr/>
        </p:nvCxnSpPr>
        <p:spPr>
          <a:xfrm>
            <a:off x="1831877" y="1576217"/>
            <a:ext cx="0" cy="472784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xmlns="" id="{1D8E433C-98F7-F74A-BA69-D5E3593F863D}"/>
              </a:ext>
            </a:extLst>
          </p:cNvPr>
          <p:cNvCxnSpPr>
            <a:cxnSpLocks/>
          </p:cNvCxnSpPr>
          <p:nvPr/>
        </p:nvCxnSpPr>
        <p:spPr>
          <a:xfrm>
            <a:off x="2892550" y="1272354"/>
            <a:ext cx="0" cy="50123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xmlns="" id="{D388368C-1B5C-2C42-8718-0750AEA670FF}"/>
              </a:ext>
            </a:extLst>
          </p:cNvPr>
          <p:cNvCxnSpPr>
            <a:cxnSpLocks/>
          </p:cNvCxnSpPr>
          <p:nvPr/>
        </p:nvCxnSpPr>
        <p:spPr>
          <a:xfrm flipH="1">
            <a:off x="4001304" y="1207726"/>
            <a:ext cx="6124" cy="509633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xmlns="" id="{3315B5BF-F4CF-0D41-BE5A-625849A2A2FC}"/>
              </a:ext>
            </a:extLst>
          </p:cNvPr>
          <p:cNvCxnSpPr>
            <a:cxnSpLocks/>
          </p:cNvCxnSpPr>
          <p:nvPr/>
        </p:nvCxnSpPr>
        <p:spPr>
          <a:xfrm>
            <a:off x="4973986" y="155187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xmlns="" id="{856545F6-B178-F241-A66E-28F23668E3F0}"/>
              </a:ext>
            </a:extLst>
          </p:cNvPr>
          <p:cNvCxnSpPr>
            <a:cxnSpLocks/>
          </p:cNvCxnSpPr>
          <p:nvPr/>
        </p:nvCxnSpPr>
        <p:spPr>
          <a:xfrm>
            <a:off x="5936525" y="1265349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>
            <a:extLst>
              <a:ext uri="{FF2B5EF4-FFF2-40B4-BE49-F238E27FC236}">
                <a16:creationId xmlns:a16="http://schemas.microsoft.com/office/drawing/2014/main" xmlns="" id="{5B4644EB-F55A-4143-AE2D-1EFAFD740C6B}"/>
              </a:ext>
            </a:extLst>
          </p:cNvPr>
          <p:cNvCxnSpPr>
            <a:cxnSpLocks/>
          </p:cNvCxnSpPr>
          <p:nvPr/>
        </p:nvCxnSpPr>
        <p:spPr>
          <a:xfrm>
            <a:off x="6884453" y="1283235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ítulo 1">
            <a:extLst>
              <a:ext uri="{FF2B5EF4-FFF2-40B4-BE49-F238E27FC236}">
                <a16:creationId xmlns:a16="http://schemas.microsoft.com/office/drawing/2014/main" xmlns="" id="{F53D6664-13D5-CB4D-B1D4-091A7DDA2D5A}"/>
              </a:ext>
            </a:extLst>
          </p:cNvPr>
          <p:cNvSpPr txBox="1">
            <a:spLocks/>
          </p:cNvSpPr>
          <p:nvPr/>
        </p:nvSpPr>
        <p:spPr>
          <a:xfrm>
            <a:off x="5147803" y="1160243"/>
            <a:ext cx="1896393" cy="8994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dirty="0">
                <a:latin typeface="Avenir Light" panose="020B0402020203020204" pitchFamily="34" charset="77"/>
              </a:rPr>
              <a:t>Comunicación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Efectiva</a:t>
            </a:r>
          </a:p>
          <a:p>
            <a:pPr algn="ctr"/>
            <a:r>
              <a:rPr lang="es-CL" sz="1600" dirty="0">
                <a:latin typeface="Avenir Light" panose="020B0402020203020204" pitchFamily="34" charset="77"/>
              </a:rPr>
              <a:t>(Papinotas)</a:t>
            </a: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8310AAE7-37EF-6C41-9F01-66073C3A3824}"/>
              </a:ext>
            </a:extLst>
          </p:cNvPr>
          <p:cNvSpPr txBox="1">
            <a:spLocks/>
          </p:cNvSpPr>
          <p:nvPr/>
        </p:nvSpPr>
        <p:spPr>
          <a:xfrm>
            <a:off x="7683432" y="2576245"/>
            <a:ext cx="2342086" cy="8994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dirty="0">
                <a:latin typeface="Avenir Light" panose="020B0402020203020204" pitchFamily="34" charset="77"/>
              </a:rPr>
              <a:t>Compromiso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logros formativos y académicos</a:t>
            </a: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xmlns="" id="{37813ACC-48AA-644E-B0E7-F40D6DC2D971}"/>
              </a:ext>
            </a:extLst>
          </p:cNvPr>
          <p:cNvSpPr txBox="1">
            <a:spLocks/>
          </p:cNvSpPr>
          <p:nvPr/>
        </p:nvSpPr>
        <p:spPr>
          <a:xfrm>
            <a:off x="5974455" y="4553998"/>
            <a:ext cx="3636958" cy="8994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dirty="0">
                <a:latin typeface="Avenir Light" panose="020B0402020203020204" pitchFamily="34" charset="77"/>
              </a:rPr>
              <a:t>Fortalecimiento a estudiantes con intereses diversos</a:t>
            </a:r>
          </a:p>
          <a:p>
            <a:pPr algn="ctr"/>
            <a:r>
              <a:rPr lang="es-CL" sz="1600" dirty="0">
                <a:latin typeface="Avenir Light" panose="020B0402020203020204" pitchFamily="34" charset="77"/>
              </a:rPr>
              <a:t>(Talleres Extraprogramaticos)</a:t>
            </a:r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xmlns="" id="{99D1ED1E-0ACE-F640-9F6C-E54B8CC3A704}"/>
              </a:ext>
            </a:extLst>
          </p:cNvPr>
          <p:cNvSpPr txBox="1">
            <a:spLocks/>
          </p:cNvSpPr>
          <p:nvPr/>
        </p:nvSpPr>
        <p:spPr>
          <a:xfrm>
            <a:off x="2444010" y="4496064"/>
            <a:ext cx="2880384" cy="8994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dirty="0">
                <a:latin typeface="Avenir Light" panose="020B0402020203020204" pitchFamily="34" charset="77"/>
              </a:rPr>
              <a:t>Fomento de una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cultura de altas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expectativas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21" name="Título 1">
            <a:extLst>
              <a:ext uri="{FF2B5EF4-FFF2-40B4-BE49-F238E27FC236}">
                <a16:creationId xmlns:a16="http://schemas.microsoft.com/office/drawing/2014/main" xmlns="" id="{80674E2F-9716-9B43-86D9-6CD0990B831D}"/>
              </a:ext>
            </a:extLst>
          </p:cNvPr>
          <p:cNvSpPr txBox="1">
            <a:spLocks/>
          </p:cNvSpPr>
          <p:nvPr/>
        </p:nvSpPr>
        <p:spPr>
          <a:xfrm>
            <a:off x="2098833" y="2529540"/>
            <a:ext cx="2650995" cy="8994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dirty="0">
                <a:latin typeface="Avenir Light" panose="020B0402020203020204" pitchFamily="34" charset="77"/>
              </a:rPr>
              <a:t>Promoción de un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Ambiente cultural y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académico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pic>
        <p:nvPicPr>
          <p:cNvPr id="28" name="Gráfico 27" descr="Flecha lineal: curva en sentido de las agujas del reloj">
            <a:extLst>
              <a:ext uri="{FF2B5EF4-FFF2-40B4-BE49-F238E27FC236}">
                <a16:creationId xmlns:a16="http://schemas.microsoft.com/office/drawing/2014/main" xmlns="" id="{193BFF94-E0C3-C840-B12A-E3FC88F95A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13879182">
            <a:off x="8233380" y="3752189"/>
            <a:ext cx="598124" cy="598124"/>
          </a:xfrm>
          <a:prstGeom prst="rect">
            <a:avLst/>
          </a:prstGeom>
        </p:spPr>
      </p:pic>
      <p:pic>
        <p:nvPicPr>
          <p:cNvPr id="29" name="Gráfico 28" descr="Flecha lineal: curva en sentido de las agujas del reloj">
            <a:extLst>
              <a:ext uri="{FF2B5EF4-FFF2-40B4-BE49-F238E27FC236}">
                <a16:creationId xmlns:a16="http://schemas.microsoft.com/office/drawing/2014/main" xmlns="" id="{CEFD1596-0C84-D04B-872B-2DD702D207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9594513">
            <a:off x="7841975" y="1569031"/>
            <a:ext cx="598124" cy="598124"/>
          </a:xfrm>
          <a:prstGeom prst="rect">
            <a:avLst/>
          </a:prstGeom>
        </p:spPr>
      </p:pic>
      <p:pic>
        <p:nvPicPr>
          <p:cNvPr id="31" name="Gráfico 30" descr="Flecha lineal: curva en sentido de las agujas del reloj">
            <a:extLst>
              <a:ext uri="{FF2B5EF4-FFF2-40B4-BE49-F238E27FC236}">
                <a16:creationId xmlns:a16="http://schemas.microsoft.com/office/drawing/2014/main" xmlns="" id="{648D7E62-C2B3-984C-8F03-1DBEDE1F16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18166555">
            <a:off x="5474274" y="5567745"/>
            <a:ext cx="598124" cy="598124"/>
          </a:xfrm>
          <a:prstGeom prst="rect">
            <a:avLst/>
          </a:prstGeom>
        </p:spPr>
      </p:pic>
      <p:pic>
        <p:nvPicPr>
          <p:cNvPr id="33" name="Gráfico 32" descr="Flecha lineal: curva en sentido de las agujas del reloj">
            <a:extLst>
              <a:ext uri="{FF2B5EF4-FFF2-40B4-BE49-F238E27FC236}">
                <a16:creationId xmlns:a16="http://schemas.microsoft.com/office/drawing/2014/main" xmlns="" id="{5101C7D8-5682-4E46-BAB1-AE0F29C35E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396847">
            <a:off x="3067137" y="3664763"/>
            <a:ext cx="598124" cy="598124"/>
          </a:xfrm>
          <a:prstGeom prst="rect">
            <a:avLst/>
          </a:prstGeom>
        </p:spPr>
      </p:pic>
      <p:pic>
        <p:nvPicPr>
          <p:cNvPr id="35" name="Gráfico 34" descr="Flecha lineal: curva en sentido de las agujas del reloj">
            <a:extLst>
              <a:ext uri="{FF2B5EF4-FFF2-40B4-BE49-F238E27FC236}">
                <a16:creationId xmlns:a16="http://schemas.microsoft.com/office/drawing/2014/main" xmlns="" id="{E7F991BF-60CB-5345-BC19-5C9BC2FCE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5400000">
            <a:off x="3863685" y="1537406"/>
            <a:ext cx="598124" cy="598124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xmlns="" id="{90428A82-1080-E54E-B463-CEDC40B8E2E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772569"/>
      </p:ext>
    </p:extLst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7" grpId="0"/>
      <p:bldP spid="18" grpId="0"/>
      <p:bldP spid="20" grpId="0"/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1803073" y="345709"/>
            <a:ext cx="8585855" cy="6342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b="1" dirty="0">
                <a:latin typeface="Avenir Black" panose="02000503020000020003" pitchFamily="2" charset="0"/>
              </a:rPr>
              <a:t>CONVIVENCIA </a:t>
            </a:r>
            <a:r>
              <a:rPr lang="es-CL" dirty="0">
                <a:latin typeface="Avenir Book" panose="02000503020000020003" pitchFamily="2" charset="0"/>
              </a:rPr>
              <a:t>ESCOLAR</a:t>
            </a:r>
            <a:r>
              <a:rPr lang="es-CL" b="1" dirty="0">
                <a:latin typeface="Avenir Black" panose="02000503020000020003" pitchFamily="2" charset="0"/>
              </a:rPr>
              <a:t> </a:t>
            </a:r>
            <a:endParaRPr lang="es-CL" dirty="0">
              <a:latin typeface="Avenir Light" panose="020B0402020203020204" pitchFamily="34" charset="77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xmlns="" id="{2F6A3762-159E-8545-9F6A-A29C8728C689}"/>
              </a:ext>
            </a:extLst>
          </p:cNvPr>
          <p:cNvSpPr txBox="1">
            <a:spLocks/>
          </p:cNvSpPr>
          <p:nvPr/>
        </p:nvSpPr>
        <p:spPr>
          <a:xfrm>
            <a:off x="5007896" y="5454842"/>
            <a:ext cx="2400951" cy="2833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Colegio </a:t>
            </a:r>
            <a:r>
              <a:rPr lang="es-CL" sz="1400" b="1" dirty="0">
                <a:solidFill>
                  <a:schemeClr val="bg1"/>
                </a:solidFill>
                <a:latin typeface="Avenir Black" panose="02000503020000020003" pitchFamily="2" charset="0"/>
              </a:rPr>
              <a:t>Rafael </a:t>
            </a:r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Eyzaguirre</a:t>
            </a:r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xmlns="" id="{0DA87CBA-2445-664F-A409-94DA1E02B8C4}"/>
              </a:ext>
            </a:extLst>
          </p:cNvPr>
          <p:cNvCxnSpPr>
            <a:cxnSpLocks/>
          </p:cNvCxnSpPr>
          <p:nvPr/>
        </p:nvCxnSpPr>
        <p:spPr>
          <a:xfrm>
            <a:off x="1831877" y="1576217"/>
            <a:ext cx="0" cy="472784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xmlns="" id="{1D8E433C-98F7-F74A-BA69-D5E3593F863D}"/>
              </a:ext>
            </a:extLst>
          </p:cNvPr>
          <p:cNvCxnSpPr>
            <a:cxnSpLocks/>
          </p:cNvCxnSpPr>
          <p:nvPr/>
        </p:nvCxnSpPr>
        <p:spPr>
          <a:xfrm>
            <a:off x="2892550" y="1272354"/>
            <a:ext cx="0" cy="50123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xmlns="" id="{D388368C-1B5C-2C42-8718-0750AEA670FF}"/>
              </a:ext>
            </a:extLst>
          </p:cNvPr>
          <p:cNvCxnSpPr>
            <a:cxnSpLocks/>
          </p:cNvCxnSpPr>
          <p:nvPr/>
        </p:nvCxnSpPr>
        <p:spPr>
          <a:xfrm flipH="1">
            <a:off x="4001304" y="1207726"/>
            <a:ext cx="6124" cy="509633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xmlns="" id="{3315B5BF-F4CF-0D41-BE5A-625849A2A2FC}"/>
              </a:ext>
            </a:extLst>
          </p:cNvPr>
          <p:cNvCxnSpPr>
            <a:cxnSpLocks/>
          </p:cNvCxnSpPr>
          <p:nvPr/>
        </p:nvCxnSpPr>
        <p:spPr>
          <a:xfrm>
            <a:off x="4973986" y="155187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xmlns="" id="{856545F6-B178-F241-A66E-28F23668E3F0}"/>
              </a:ext>
            </a:extLst>
          </p:cNvPr>
          <p:cNvCxnSpPr>
            <a:cxnSpLocks/>
          </p:cNvCxnSpPr>
          <p:nvPr/>
        </p:nvCxnSpPr>
        <p:spPr>
          <a:xfrm>
            <a:off x="5936525" y="1265349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>
            <a:extLst>
              <a:ext uri="{FF2B5EF4-FFF2-40B4-BE49-F238E27FC236}">
                <a16:creationId xmlns:a16="http://schemas.microsoft.com/office/drawing/2014/main" xmlns="" id="{5B4644EB-F55A-4143-AE2D-1EFAFD740C6B}"/>
              </a:ext>
            </a:extLst>
          </p:cNvPr>
          <p:cNvCxnSpPr>
            <a:cxnSpLocks/>
          </p:cNvCxnSpPr>
          <p:nvPr/>
        </p:nvCxnSpPr>
        <p:spPr>
          <a:xfrm>
            <a:off x="6884453" y="1283235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ítulo 1">
            <a:extLst>
              <a:ext uri="{FF2B5EF4-FFF2-40B4-BE49-F238E27FC236}">
                <a16:creationId xmlns:a16="http://schemas.microsoft.com/office/drawing/2014/main" xmlns="" id="{F53D6664-13D5-CB4D-B1D4-091A7DDA2D5A}"/>
              </a:ext>
            </a:extLst>
          </p:cNvPr>
          <p:cNvSpPr txBox="1">
            <a:spLocks/>
          </p:cNvSpPr>
          <p:nvPr/>
        </p:nvSpPr>
        <p:spPr>
          <a:xfrm>
            <a:off x="4416635" y="1508351"/>
            <a:ext cx="3209375" cy="4607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dirty="0">
                <a:latin typeface="Avenir Light" panose="020B0402020203020204" pitchFamily="34" charset="77"/>
              </a:rPr>
              <a:t>Plan Pastoral y Formación</a:t>
            </a:r>
            <a:endParaRPr lang="es-CL" sz="1600" dirty="0">
              <a:latin typeface="Avenir Light" panose="020B0402020203020204" pitchFamily="34" charset="77"/>
            </a:endParaRP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8310AAE7-37EF-6C41-9F01-66073C3A3824}"/>
              </a:ext>
            </a:extLst>
          </p:cNvPr>
          <p:cNvSpPr txBox="1">
            <a:spLocks/>
          </p:cNvSpPr>
          <p:nvPr/>
        </p:nvSpPr>
        <p:spPr>
          <a:xfrm>
            <a:off x="7865623" y="2586021"/>
            <a:ext cx="1856488" cy="6508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dirty="0">
                <a:latin typeface="Avenir Light" panose="020B0402020203020204" pitchFamily="34" charset="77"/>
              </a:rPr>
              <a:t>Campaña del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buen trato</a:t>
            </a: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xmlns="" id="{37813ACC-48AA-644E-B0E7-F40D6DC2D971}"/>
              </a:ext>
            </a:extLst>
          </p:cNvPr>
          <p:cNvSpPr txBox="1">
            <a:spLocks/>
          </p:cNvSpPr>
          <p:nvPr/>
        </p:nvSpPr>
        <p:spPr>
          <a:xfrm>
            <a:off x="7108934" y="4315302"/>
            <a:ext cx="2613177" cy="6407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dirty="0">
                <a:latin typeface="Avenir Light" panose="020B0402020203020204" pitchFamily="34" charset="77"/>
              </a:rPr>
              <a:t>Apoyo a los Padres y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Apoderados</a:t>
            </a:r>
            <a:endParaRPr lang="es-CL" sz="1600" dirty="0">
              <a:latin typeface="Avenir Light" panose="020B0402020203020204" pitchFamily="34" charset="77"/>
            </a:endParaRPr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xmlns="" id="{99D1ED1E-0ACE-F640-9F6C-E54B8CC3A704}"/>
              </a:ext>
            </a:extLst>
          </p:cNvPr>
          <p:cNvSpPr txBox="1">
            <a:spLocks/>
          </p:cNvSpPr>
          <p:nvPr/>
        </p:nvSpPr>
        <p:spPr>
          <a:xfrm>
            <a:off x="1992978" y="4260074"/>
            <a:ext cx="2991331" cy="6630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dirty="0">
                <a:latin typeface="Avenir Light" panose="020B0402020203020204" pitchFamily="34" charset="77"/>
              </a:rPr>
              <a:t>Plan de autocuidado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Y prevención de riesgos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21" name="Título 1">
            <a:extLst>
              <a:ext uri="{FF2B5EF4-FFF2-40B4-BE49-F238E27FC236}">
                <a16:creationId xmlns:a16="http://schemas.microsoft.com/office/drawing/2014/main" xmlns="" id="{80674E2F-9716-9B43-86D9-6CD0990B831D}"/>
              </a:ext>
            </a:extLst>
          </p:cNvPr>
          <p:cNvSpPr txBox="1">
            <a:spLocks/>
          </p:cNvSpPr>
          <p:nvPr/>
        </p:nvSpPr>
        <p:spPr>
          <a:xfrm>
            <a:off x="1929109" y="2460365"/>
            <a:ext cx="2650995" cy="6393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dirty="0">
                <a:latin typeface="Avenir Light" panose="020B0402020203020204" pitchFamily="34" charset="77"/>
              </a:rPr>
              <a:t>Acompañamiento a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los estudiantes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pic>
        <p:nvPicPr>
          <p:cNvPr id="28" name="Gráfico 27" descr="Flecha lineal: curva en sentido de las agujas del reloj">
            <a:extLst>
              <a:ext uri="{FF2B5EF4-FFF2-40B4-BE49-F238E27FC236}">
                <a16:creationId xmlns:a16="http://schemas.microsoft.com/office/drawing/2014/main" xmlns="" id="{193BFF94-E0C3-C840-B12A-E3FC88F95A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12936859">
            <a:off x="8613031" y="3453346"/>
            <a:ext cx="598124" cy="598124"/>
          </a:xfrm>
          <a:prstGeom prst="rect">
            <a:avLst/>
          </a:prstGeom>
        </p:spPr>
      </p:pic>
      <p:pic>
        <p:nvPicPr>
          <p:cNvPr id="29" name="Gráfico 28" descr="Flecha lineal: curva en sentido de las agujas del reloj">
            <a:extLst>
              <a:ext uri="{FF2B5EF4-FFF2-40B4-BE49-F238E27FC236}">
                <a16:creationId xmlns:a16="http://schemas.microsoft.com/office/drawing/2014/main" xmlns="" id="{CEFD1596-0C84-D04B-872B-2DD702D207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9851631">
            <a:off x="7916915" y="1729673"/>
            <a:ext cx="598124" cy="598124"/>
          </a:xfrm>
          <a:prstGeom prst="rect">
            <a:avLst/>
          </a:prstGeom>
        </p:spPr>
      </p:pic>
      <p:pic>
        <p:nvPicPr>
          <p:cNvPr id="31" name="Gráfico 30" descr="Flecha lineal: curva en sentido de las agujas del reloj">
            <a:extLst>
              <a:ext uri="{FF2B5EF4-FFF2-40B4-BE49-F238E27FC236}">
                <a16:creationId xmlns:a16="http://schemas.microsoft.com/office/drawing/2014/main" xmlns="" id="{648D7E62-C2B3-984C-8F03-1DBEDE1F16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15846089">
            <a:off x="7109784" y="5271017"/>
            <a:ext cx="598124" cy="598124"/>
          </a:xfrm>
          <a:prstGeom prst="rect">
            <a:avLst/>
          </a:prstGeom>
        </p:spPr>
      </p:pic>
      <p:pic>
        <p:nvPicPr>
          <p:cNvPr id="33" name="Gráfico 32" descr="Flecha lineal: curva en sentido de las agujas del reloj">
            <a:extLst>
              <a:ext uri="{FF2B5EF4-FFF2-40B4-BE49-F238E27FC236}">
                <a16:creationId xmlns:a16="http://schemas.microsoft.com/office/drawing/2014/main" xmlns="" id="{5101C7D8-5682-4E46-BAB1-AE0F29C35E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1468013">
            <a:off x="2822895" y="3321651"/>
            <a:ext cx="598124" cy="598124"/>
          </a:xfrm>
          <a:prstGeom prst="rect">
            <a:avLst/>
          </a:prstGeom>
        </p:spPr>
      </p:pic>
      <p:pic>
        <p:nvPicPr>
          <p:cNvPr id="35" name="Gráfico 34" descr="Flecha lineal: curva en sentido de las agujas del reloj">
            <a:extLst>
              <a:ext uri="{FF2B5EF4-FFF2-40B4-BE49-F238E27FC236}">
                <a16:creationId xmlns:a16="http://schemas.microsoft.com/office/drawing/2014/main" xmlns="" id="{E7F991BF-60CB-5345-BC19-5C9BC2FCE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5142316">
            <a:off x="3622458" y="1670050"/>
            <a:ext cx="598124" cy="598124"/>
          </a:xfrm>
          <a:prstGeom prst="rect">
            <a:avLst/>
          </a:prstGeom>
        </p:spPr>
      </p:pic>
      <p:sp>
        <p:nvSpPr>
          <p:cNvPr id="24" name="Título 1">
            <a:extLst>
              <a:ext uri="{FF2B5EF4-FFF2-40B4-BE49-F238E27FC236}">
                <a16:creationId xmlns:a16="http://schemas.microsoft.com/office/drawing/2014/main" xmlns="" id="{75CCE6A2-9514-0E46-A3EF-B17746701F16}"/>
              </a:ext>
            </a:extLst>
          </p:cNvPr>
          <p:cNvSpPr txBox="1">
            <a:spLocks/>
          </p:cNvSpPr>
          <p:nvPr/>
        </p:nvSpPr>
        <p:spPr>
          <a:xfrm>
            <a:off x="5081807" y="5299626"/>
            <a:ext cx="1680213" cy="8994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dirty="0">
                <a:latin typeface="Avenir Light" panose="020B0402020203020204" pitchFamily="34" charset="77"/>
              </a:rPr>
              <a:t>Plan de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Convivencia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Escolar 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pic>
        <p:nvPicPr>
          <p:cNvPr id="25" name="Gráfico 24" descr="Flecha lineal: curva en sentido de las agujas del reloj">
            <a:extLst>
              <a:ext uri="{FF2B5EF4-FFF2-40B4-BE49-F238E27FC236}">
                <a16:creationId xmlns:a16="http://schemas.microsoft.com/office/drawing/2014/main" xmlns="" id="{6958DBAF-AB08-CB4C-96E3-7047D80D47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20663392">
            <a:off x="3943075" y="5215348"/>
            <a:ext cx="598124" cy="598124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xmlns="" id="{F2A5AD5E-C575-E946-B8EB-F14207236092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866552"/>
      </p:ext>
    </p:extLst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7" grpId="0"/>
      <p:bldP spid="18" grpId="0"/>
      <p:bldP spid="20" grpId="0"/>
      <p:bldP spid="21" grpId="0"/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1803073" y="345709"/>
            <a:ext cx="8585855" cy="6342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b="1" dirty="0" smtClean="0">
                <a:latin typeface="Avenir Black" panose="02000503020000020003" pitchFamily="2" charset="0"/>
              </a:rPr>
              <a:t>RECURSOS</a:t>
            </a:r>
            <a:endParaRPr lang="es-CL" dirty="0">
              <a:latin typeface="Avenir Light" panose="020B0402020203020204" pitchFamily="34" charset="77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xmlns="" id="{2F6A3762-159E-8545-9F6A-A29C8728C689}"/>
              </a:ext>
            </a:extLst>
          </p:cNvPr>
          <p:cNvSpPr txBox="1">
            <a:spLocks/>
          </p:cNvSpPr>
          <p:nvPr/>
        </p:nvSpPr>
        <p:spPr>
          <a:xfrm>
            <a:off x="5007896" y="5454842"/>
            <a:ext cx="2400951" cy="2833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Colegio </a:t>
            </a:r>
            <a:r>
              <a:rPr lang="es-CL" sz="1400" b="1" dirty="0">
                <a:solidFill>
                  <a:schemeClr val="bg1"/>
                </a:solidFill>
                <a:latin typeface="Avenir Black" panose="02000503020000020003" pitchFamily="2" charset="0"/>
              </a:rPr>
              <a:t>Rafael </a:t>
            </a:r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Eyzaguirre</a:t>
            </a:r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xmlns="" id="{0DA87CBA-2445-664F-A409-94DA1E02B8C4}"/>
              </a:ext>
            </a:extLst>
          </p:cNvPr>
          <p:cNvCxnSpPr>
            <a:cxnSpLocks/>
          </p:cNvCxnSpPr>
          <p:nvPr/>
        </p:nvCxnSpPr>
        <p:spPr>
          <a:xfrm>
            <a:off x="1831877" y="1576217"/>
            <a:ext cx="0" cy="472784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xmlns="" id="{1D8E433C-98F7-F74A-BA69-D5E3593F863D}"/>
              </a:ext>
            </a:extLst>
          </p:cNvPr>
          <p:cNvCxnSpPr>
            <a:cxnSpLocks/>
          </p:cNvCxnSpPr>
          <p:nvPr/>
        </p:nvCxnSpPr>
        <p:spPr>
          <a:xfrm>
            <a:off x="2892550" y="1272354"/>
            <a:ext cx="0" cy="50123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xmlns="" id="{D388368C-1B5C-2C42-8718-0750AEA670FF}"/>
              </a:ext>
            </a:extLst>
          </p:cNvPr>
          <p:cNvCxnSpPr>
            <a:cxnSpLocks/>
          </p:cNvCxnSpPr>
          <p:nvPr/>
        </p:nvCxnSpPr>
        <p:spPr>
          <a:xfrm flipH="1">
            <a:off x="4001304" y="1207726"/>
            <a:ext cx="6124" cy="509633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xmlns="" id="{3315B5BF-F4CF-0D41-BE5A-625849A2A2FC}"/>
              </a:ext>
            </a:extLst>
          </p:cNvPr>
          <p:cNvCxnSpPr>
            <a:cxnSpLocks/>
          </p:cNvCxnSpPr>
          <p:nvPr/>
        </p:nvCxnSpPr>
        <p:spPr>
          <a:xfrm>
            <a:off x="4973986" y="155187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xmlns="" id="{856545F6-B178-F241-A66E-28F23668E3F0}"/>
              </a:ext>
            </a:extLst>
          </p:cNvPr>
          <p:cNvCxnSpPr>
            <a:cxnSpLocks/>
          </p:cNvCxnSpPr>
          <p:nvPr/>
        </p:nvCxnSpPr>
        <p:spPr>
          <a:xfrm>
            <a:off x="5936525" y="1265349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>
            <a:extLst>
              <a:ext uri="{FF2B5EF4-FFF2-40B4-BE49-F238E27FC236}">
                <a16:creationId xmlns:a16="http://schemas.microsoft.com/office/drawing/2014/main" xmlns="" id="{5B4644EB-F55A-4143-AE2D-1EFAFD740C6B}"/>
              </a:ext>
            </a:extLst>
          </p:cNvPr>
          <p:cNvCxnSpPr>
            <a:cxnSpLocks/>
          </p:cNvCxnSpPr>
          <p:nvPr/>
        </p:nvCxnSpPr>
        <p:spPr>
          <a:xfrm>
            <a:off x="6884453" y="1283235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ítulo 1">
            <a:extLst>
              <a:ext uri="{FF2B5EF4-FFF2-40B4-BE49-F238E27FC236}">
                <a16:creationId xmlns:a16="http://schemas.microsoft.com/office/drawing/2014/main" xmlns="" id="{F53D6664-13D5-CB4D-B1D4-091A7DDA2D5A}"/>
              </a:ext>
            </a:extLst>
          </p:cNvPr>
          <p:cNvSpPr txBox="1">
            <a:spLocks/>
          </p:cNvSpPr>
          <p:nvPr/>
        </p:nvSpPr>
        <p:spPr>
          <a:xfrm>
            <a:off x="4416635" y="1508351"/>
            <a:ext cx="3209375" cy="4607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dirty="0">
                <a:latin typeface="Avenir Light" panose="020B0402020203020204" pitchFamily="34" charset="77"/>
              </a:rPr>
              <a:t>Actualización docente</a:t>
            </a:r>
            <a:endParaRPr lang="es-CL" sz="1600" dirty="0">
              <a:latin typeface="Avenir Light" panose="020B0402020203020204" pitchFamily="34" charset="77"/>
            </a:endParaRP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8310AAE7-37EF-6C41-9F01-66073C3A3824}"/>
              </a:ext>
            </a:extLst>
          </p:cNvPr>
          <p:cNvSpPr txBox="1">
            <a:spLocks/>
          </p:cNvSpPr>
          <p:nvPr/>
        </p:nvSpPr>
        <p:spPr>
          <a:xfrm>
            <a:off x="7865622" y="2586020"/>
            <a:ext cx="2079651" cy="8345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dirty="0">
                <a:latin typeface="Avenir Light" panose="020B0402020203020204" pitchFamily="34" charset="77"/>
              </a:rPr>
              <a:t>Equipamiento e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implementación de espacios</a:t>
            </a: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xmlns="" id="{37813ACC-48AA-644E-B0E7-F40D6DC2D971}"/>
              </a:ext>
            </a:extLst>
          </p:cNvPr>
          <p:cNvSpPr txBox="1">
            <a:spLocks/>
          </p:cNvSpPr>
          <p:nvPr/>
        </p:nvSpPr>
        <p:spPr>
          <a:xfrm>
            <a:off x="7108934" y="4315302"/>
            <a:ext cx="2613177" cy="6407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dirty="0">
                <a:latin typeface="Avenir Light" panose="020B0402020203020204" pitchFamily="34" charset="77"/>
              </a:rPr>
              <a:t>Renovación de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recursos educativos</a:t>
            </a:r>
            <a:endParaRPr lang="es-CL" sz="1600" dirty="0">
              <a:latin typeface="Avenir Light" panose="020B0402020203020204" pitchFamily="34" charset="77"/>
            </a:endParaRPr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xmlns="" id="{99D1ED1E-0ACE-F640-9F6C-E54B8CC3A704}"/>
              </a:ext>
            </a:extLst>
          </p:cNvPr>
          <p:cNvSpPr txBox="1">
            <a:spLocks/>
          </p:cNvSpPr>
          <p:nvPr/>
        </p:nvSpPr>
        <p:spPr>
          <a:xfrm>
            <a:off x="1992978" y="4260074"/>
            <a:ext cx="2991331" cy="6630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dirty="0">
                <a:latin typeface="Avenir Light" panose="020B0402020203020204" pitchFamily="34" charset="77"/>
              </a:rPr>
              <a:t>Contratación de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personal competente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21" name="Título 1">
            <a:extLst>
              <a:ext uri="{FF2B5EF4-FFF2-40B4-BE49-F238E27FC236}">
                <a16:creationId xmlns:a16="http://schemas.microsoft.com/office/drawing/2014/main" xmlns="" id="{80674E2F-9716-9B43-86D9-6CD0990B831D}"/>
              </a:ext>
            </a:extLst>
          </p:cNvPr>
          <p:cNvSpPr txBox="1">
            <a:spLocks/>
          </p:cNvSpPr>
          <p:nvPr/>
        </p:nvSpPr>
        <p:spPr>
          <a:xfrm>
            <a:off x="1902533" y="2524880"/>
            <a:ext cx="2650995" cy="6393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dirty="0">
                <a:latin typeface="Avenir Light" panose="020B0402020203020204" pitchFamily="34" charset="77"/>
              </a:rPr>
              <a:t>Bono por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desempeño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pic>
        <p:nvPicPr>
          <p:cNvPr id="28" name="Gráfico 27" descr="Flecha lineal: curva en sentido de las agujas del reloj">
            <a:extLst>
              <a:ext uri="{FF2B5EF4-FFF2-40B4-BE49-F238E27FC236}">
                <a16:creationId xmlns:a16="http://schemas.microsoft.com/office/drawing/2014/main" xmlns="" id="{193BFF94-E0C3-C840-B12A-E3FC88F95A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12936859">
            <a:off x="8334191" y="3568875"/>
            <a:ext cx="598124" cy="598124"/>
          </a:xfrm>
          <a:prstGeom prst="rect">
            <a:avLst/>
          </a:prstGeom>
        </p:spPr>
      </p:pic>
      <p:pic>
        <p:nvPicPr>
          <p:cNvPr id="29" name="Gráfico 28" descr="Flecha lineal: curva en sentido de las agujas del reloj">
            <a:extLst>
              <a:ext uri="{FF2B5EF4-FFF2-40B4-BE49-F238E27FC236}">
                <a16:creationId xmlns:a16="http://schemas.microsoft.com/office/drawing/2014/main" xmlns="" id="{CEFD1596-0C84-D04B-872B-2DD702D207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9851631">
            <a:off x="7916915" y="1729673"/>
            <a:ext cx="598124" cy="598124"/>
          </a:xfrm>
          <a:prstGeom prst="rect">
            <a:avLst/>
          </a:prstGeom>
        </p:spPr>
      </p:pic>
      <p:pic>
        <p:nvPicPr>
          <p:cNvPr id="31" name="Gráfico 30" descr="Flecha lineal: curva en sentido de las agujas del reloj">
            <a:extLst>
              <a:ext uri="{FF2B5EF4-FFF2-40B4-BE49-F238E27FC236}">
                <a16:creationId xmlns:a16="http://schemas.microsoft.com/office/drawing/2014/main" xmlns="" id="{648D7E62-C2B3-984C-8F03-1DBEDE1F16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15846089">
            <a:off x="7109784" y="5271017"/>
            <a:ext cx="598124" cy="598124"/>
          </a:xfrm>
          <a:prstGeom prst="rect">
            <a:avLst/>
          </a:prstGeom>
        </p:spPr>
      </p:pic>
      <p:pic>
        <p:nvPicPr>
          <p:cNvPr id="33" name="Gráfico 32" descr="Flecha lineal: curva en sentido de las agujas del reloj">
            <a:extLst>
              <a:ext uri="{FF2B5EF4-FFF2-40B4-BE49-F238E27FC236}">
                <a16:creationId xmlns:a16="http://schemas.microsoft.com/office/drawing/2014/main" xmlns="" id="{5101C7D8-5682-4E46-BAB1-AE0F29C35E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1468013">
            <a:off x="2830066" y="3456830"/>
            <a:ext cx="598124" cy="598124"/>
          </a:xfrm>
          <a:prstGeom prst="rect">
            <a:avLst/>
          </a:prstGeom>
        </p:spPr>
      </p:pic>
      <p:pic>
        <p:nvPicPr>
          <p:cNvPr id="35" name="Gráfico 34" descr="Flecha lineal: curva en sentido de las agujas del reloj">
            <a:extLst>
              <a:ext uri="{FF2B5EF4-FFF2-40B4-BE49-F238E27FC236}">
                <a16:creationId xmlns:a16="http://schemas.microsoft.com/office/drawing/2014/main" xmlns="" id="{E7F991BF-60CB-5345-BC19-5C9BC2FCE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5142316">
            <a:off x="3612750" y="1824804"/>
            <a:ext cx="598124" cy="598124"/>
          </a:xfrm>
          <a:prstGeom prst="rect">
            <a:avLst/>
          </a:prstGeom>
        </p:spPr>
      </p:pic>
      <p:sp>
        <p:nvSpPr>
          <p:cNvPr id="24" name="Título 1">
            <a:extLst>
              <a:ext uri="{FF2B5EF4-FFF2-40B4-BE49-F238E27FC236}">
                <a16:creationId xmlns:a16="http://schemas.microsoft.com/office/drawing/2014/main" xmlns="" id="{75CCE6A2-9514-0E46-A3EF-B17746701F16}"/>
              </a:ext>
            </a:extLst>
          </p:cNvPr>
          <p:cNvSpPr txBox="1">
            <a:spLocks/>
          </p:cNvSpPr>
          <p:nvPr/>
        </p:nvSpPr>
        <p:spPr>
          <a:xfrm>
            <a:off x="5081807" y="5299626"/>
            <a:ext cx="1680213" cy="8994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dirty="0">
                <a:latin typeface="Avenir Light" panose="020B0402020203020204" pitchFamily="34" charset="77"/>
              </a:rPr>
              <a:t>Desarrollo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profesional</a:t>
            </a:r>
          </a:p>
          <a:p>
            <a:pPr algn="ctr"/>
            <a:r>
              <a:rPr lang="es-CL" sz="2000" dirty="0">
                <a:latin typeface="Avenir Light" panose="020B0402020203020204" pitchFamily="34" charset="77"/>
              </a:rPr>
              <a:t>y técnico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pic>
        <p:nvPicPr>
          <p:cNvPr id="25" name="Gráfico 24" descr="Flecha lineal: curva en sentido de las agujas del reloj">
            <a:extLst>
              <a:ext uri="{FF2B5EF4-FFF2-40B4-BE49-F238E27FC236}">
                <a16:creationId xmlns:a16="http://schemas.microsoft.com/office/drawing/2014/main" xmlns="" id="{6958DBAF-AB08-CB4C-96E3-7047D80D47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20663392">
            <a:off x="3943075" y="5215348"/>
            <a:ext cx="598124" cy="598124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xmlns="" id="{D8ED625A-BCC7-BA46-81D2-0FA5A84C30E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837395"/>
      </p:ext>
    </p:extLst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7" grpId="0"/>
      <p:bldP spid="18" grpId="0"/>
      <p:bldP spid="20" grpId="0"/>
      <p:bldP spid="21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3706368" y="620853"/>
            <a:ext cx="5050770" cy="7193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 smtClean="0">
                <a:latin typeface="Avenir Light" panose="020B0402020203020204" pitchFamily="34" charset="77"/>
              </a:rPr>
              <a:t>NUESTRA </a:t>
            </a:r>
            <a:r>
              <a:rPr lang="es-CL" b="1" dirty="0" smtClean="0">
                <a:latin typeface="Avenir Black" panose="02000503020000020003" pitchFamily="2" charset="0"/>
              </a:rPr>
              <a:t>MISIÓN</a:t>
            </a:r>
            <a:endParaRPr lang="es-CL" dirty="0">
              <a:latin typeface="Avenir Light" panose="020B0402020203020204" pitchFamily="34" charset="77"/>
            </a:endParaRPr>
          </a:p>
        </p:txBody>
      </p:sp>
      <p:pic>
        <p:nvPicPr>
          <p:cNvPr id="4" name="Gráfico 3" descr="Documento">
            <a:extLst>
              <a:ext uri="{FF2B5EF4-FFF2-40B4-BE49-F238E27FC236}">
                <a16:creationId xmlns:a16="http://schemas.microsoft.com/office/drawing/2014/main" xmlns="" id="{662C59A4-CBA1-D246-8FB4-C47CEA1783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49780" y="1883664"/>
            <a:ext cx="1456944" cy="1456944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36952D90-63BC-B843-B313-2492EE181E7F}"/>
              </a:ext>
            </a:extLst>
          </p:cNvPr>
          <p:cNvSpPr txBox="1">
            <a:spLocks/>
          </p:cNvSpPr>
          <p:nvPr/>
        </p:nvSpPr>
        <p:spPr>
          <a:xfrm>
            <a:off x="1541548" y="2109217"/>
            <a:ext cx="2663952" cy="145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800" dirty="0">
                <a:latin typeface="Avenir Light" panose="020B0402020203020204" pitchFamily="34" charset="77"/>
              </a:rPr>
              <a:t>Proyecto</a:t>
            </a:r>
          </a:p>
          <a:p>
            <a:r>
              <a:rPr lang="es-CL" sz="2800" dirty="0">
                <a:latin typeface="Avenir Light" panose="020B0402020203020204" pitchFamily="34" charset="77"/>
              </a:rPr>
              <a:t>pedagógico</a:t>
            </a:r>
          </a:p>
          <a:p>
            <a:r>
              <a:rPr lang="es-CL" sz="2800" dirty="0">
                <a:latin typeface="Avenir Light" panose="020B0402020203020204" pitchFamily="34" charset="77"/>
              </a:rPr>
              <a:t>pastoral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A84D344A-3A23-3B45-95DB-18F468547B69}"/>
              </a:ext>
            </a:extLst>
          </p:cNvPr>
          <p:cNvSpPr txBox="1">
            <a:spLocks/>
          </p:cNvSpPr>
          <p:nvPr/>
        </p:nvSpPr>
        <p:spPr>
          <a:xfrm>
            <a:off x="5237249" y="2111730"/>
            <a:ext cx="2950464" cy="145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800" dirty="0">
                <a:latin typeface="Avenir Light" panose="020B0402020203020204" pitchFamily="34" charset="77"/>
              </a:rPr>
              <a:t>Trabajo</a:t>
            </a:r>
          </a:p>
          <a:p>
            <a:r>
              <a:rPr lang="es-CL" sz="2800" dirty="0">
                <a:latin typeface="Avenir Light" panose="020B0402020203020204" pitchFamily="34" charset="77"/>
              </a:rPr>
              <a:t>colaborativo y</a:t>
            </a:r>
          </a:p>
          <a:p>
            <a:r>
              <a:rPr lang="es-CL" sz="2800" dirty="0">
                <a:latin typeface="Avenir Light" panose="020B0402020203020204" pitchFamily="34" charset="77"/>
              </a:rPr>
              <a:t>liderazgo</a:t>
            </a:r>
          </a:p>
        </p:txBody>
      </p:sp>
      <p:pic>
        <p:nvPicPr>
          <p:cNvPr id="10" name="Gráfico 9" descr="Lluvia de ideas de grupo">
            <a:extLst>
              <a:ext uri="{FF2B5EF4-FFF2-40B4-BE49-F238E27FC236}">
                <a16:creationId xmlns:a16="http://schemas.microsoft.com/office/drawing/2014/main" xmlns="" id="{02875C6C-5939-5C45-84A4-4A1C270298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635524" y="1681505"/>
            <a:ext cx="1723645" cy="1723645"/>
          </a:xfrm>
          <a:prstGeom prst="rect">
            <a:avLst/>
          </a:prstGeom>
        </p:spPr>
      </p:pic>
      <p:pic>
        <p:nvPicPr>
          <p:cNvPr id="12" name="Gráfico 11" descr="Aula de clases">
            <a:extLst>
              <a:ext uri="{FF2B5EF4-FFF2-40B4-BE49-F238E27FC236}">
                <a16:creationId xmlns:a16="http://schemas.microsoft.com/office/drawing/2014/main" xmlns="" id="{A36B488E-5C91-AB45-B2B2-38A17624D61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7905402" y="1894333"/>
            <a:ext cx="1456944" cy="1456944"/>
          </a:xfrm>
          <a:prstGeom prst="rect">
            <a:avLst/>
          </a:prstGeom>
        </p:spPr>
      </p:pic>
      <p:sp>
        <p:nvSpPr>
          <p:cNvPr id="13" name="Título 1">
            <a:extLst>
              <a:ext uri="{FF2B5EF4-FFF2-40B4-BE49-F238E27FC236}">
                <a16:creationId xmlns:a16="http://schemas.microsoft.com/office/drawing/2014/main" xmlns="" id="{2DF7392A-DCDB-054B-947A-599538A0193B}"/>
              </a:ext>
            </a:extLst>
          </p:cNvPr>
          <p:cNvSpPr txBox="1">
            <a:spLocks/>
          </p:cNvSpPr>
          <p:nvPr/>
        </p:nvSpPr>
        <p:spPr>
          <a:xfrm>
            <a:off x="9340390" y="1726772"/>
            <a:ext cx="2950464" cy="145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800" dirty="0">
                <a:latin typeface="Avenir Light" panose="020B0402020203020204" pitchFamily="34" charset="77"/>
              </a:rPr>
              <a:t>Desarrollo de</a:t>
            </a:r>
          </a:p>
          <a:p>
            <a:r>
              <a:rPr lang="es-CL" sz="2800" dirty="0">
                <a:latin typeface="Avenir Light" panose="020B0402020203020204" pitchFamily="34" charset="77"/>
              </a:rPr>
              <a:t>competencias</a:t>
            </a:r>
          </a:p>
          <a:p>
            <a:r>
              <a:rPr lang="es-CL" sz="2800" dirty="0">
                <a:latin typeface="Avenir Light" panose="020B0402020203020204" pitchFamily="34" charset="77"/>
              </a:rPr>
              <a:t>académicas y humanas</a:t>
            </a:r>
          </a:p>
        </p:txBody>
      </p:sp>
      <p:pic>
        <p:nvPicPr>
          <p:cNvPr id="15" name="Gráfico 14" descr="Científico">
            <a:extLst>
              <a:ext uri="{FF2B5EF4-FFF2-40B4-BE49-F238E27FC236}">
                <a16:creationId xmlns:a16="http://schemas.microsoft.com/office/drawing/2014/main" xmlns="" id="{1226E70B-3763-D24B-B21D-100FA02B220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635168" y="3993873"/>
            <a:ext cx="1589943" cy="1589943"/>
          </a:xfrm>
          <a:prstGeom prst="rect">
            <a:avLst/>
          </a:prstGeom>
        </p:spPr>
      </p:pic>
      <p:sp>
        <p:nvSpPr>
          <p:cNvPr id="16" name="Título 1">
            <a:extLst>
              <a:ext uri="{FF2B5EF4-FFF2-40B4-BE49-F238E27FC236}">
                <a16:creationId xmlns:a16="http://schemas.microsoft.com/office/drawing/2014/main" xmlns="" id="{AF8141D7-2C27-3647-8E69-ADD1FD34A62F}"/>
              </a:ext>
            </a:extLst>
          </p:cNvPr>
          <p:cNvSpPr txBox="1">
            <a:spLocks/>
          </p:cNvSpPr>
          <p:nvPr/>
        </p:nvSpPr>
        <p:spPr>
          <a:xfrm>
            <a:off x="3002033" y="4310865"/>
            <a:ext cx="2950464" cy="145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800" dirty="0">
                <a:latin typeface="Avenir Light" panose="020B0402020203020204" pitchFamily="34" charset="77"/>
              </a:rPr>
              <a:t>Constructores de</a:t>
            </a:r>
          </a:p>
          <a:p>
            <a:r>
              <a:rPr lang="es-CL" sz="2800" dirty="0">
                <a:latin typeface="Avenir Light" panose="020B0402020203020204" pitchFamily="34" charset="77"/>
              </a:rPr>
              <a:t>sus proyectos</a:t>
            </a:r>
          </a:p>
          <a:p>
            <a:r>
              <a:rPr lang="es-CL" sz="2800" dirty="0">
                <a:latin typeface="Avenir Light" panose="020B0402020203020204" pitchFamily="34" charset="77"/>
              </a:rPr>
              <a:t>de vida </a:t>
            </a:r>
          </a:p>
        </p:txBody>
      </p:sp>
      <p:pic>
        <p:nvPicPr>
          <p:cNvPr id="18" name="Gráfico 17" descr="Mujer">
            <a:extLst>
              <a:ext uri="{FF2B5EF4-FFF2-40B4-BE49-F238E27FC236}">
                <a16:creationId xmlns:a16="http://schemas.microsoft.com/office/drawing/2014/main" xmlns="" id="{80CD5F17-5EE5-A34A-9027-9534AEF215F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6893180" y="4310865"/>
            <a:ext cx="1589942" cy="1589942"/>
          </a:xfrm>
          <a:prstGeom prst="rect">
            <a:avLst/>
          </a:prstGeom>
        </p:spPr>
      </p:pic>
      <p:pic>
        <p:nvPicPr>
          <p:cNvPr id="20" name="Gráfico 19" descr="Masculino">
            <a:extLst>
              <a:ext uri="{FF2B5EF4-FFF2-40B4-BE49-F238E27FC236}">
                <a16:creationId xmlns:a16="http://schemas.microsoft.com/office/drawing/2014/main" xmlns="" id="{896B86DC-0E46-074B-9F08-B4B3C017E19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992866" y="4013272"/>
            <a:ext cx="1589943" cy="1589943"/>
          </a:xfrm>
          <a:prstGeom prst="rect">
            <a:avLst/>
          </a:prstGeom>
        </p:spPr>
      </p:pic>
      <p:sp>
        <p:nvSpPr>
          <p:cNvPr id="21" name="Título 1">
            <a:extLst>
              <a:ext uri="{FF2B5EF4-FFF2-40B4-BE49-F238E27FC236}">
                <a16:creationId xmlns:a16="http://schemas.microsoft.com/office/drawing/2014/main" xmlns="" id="{7CDB2F09-489F-4F4D-8D6F-70FFDD3A1671}"/>
              </a:ext>
            </a:extLst>
          </p:cNvPr>
          <p:cNvSpPr txBox="1">
            <a:spLocks/>
          </p:cNvSpPr>
          <p:nvPr/>
        </p:nvSpPr>
        <p:spPr>
          <a:xfrm>
            <a:off x="8109954" y="3925907"/>
            <a:ext cx="3752995" cy="145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800" dirty="0">
                <a:latin typeface="Avenir Light" panose="020B0402020203020204" pitchFamily="34" charset="77"/>
              </a:rPr>
              <a:t>Contribuir a una</a:t>
            </a:r>
          </a:p>
          <a:p>
            <a:r>
              <a:rPr lang="es-CL" sz="2800" dirty="0">
                <a:latin typeface="Avenir Light" panose="020B0402020203020204" pitchFamily="34" charset="77"/>
              </a:rPr>
              <a:t>convivencia en</a:t>
            </a:r>
          </a:p>
          <a:p>
            <a:r>
              <a:rPr lang="es-CL" sz="2800" dirty="0">
                <a:latin typeface="Avenir Light" panose="020B0402020203020204" pitchFamily="34" charset="77"/>
              </a:rPr>
              <a:t>sociedad justa, solidaria y diversa 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xmlns="" id="{2F6A3762-159E-8545-9F6A-A29C8728C689}"/>
              </a:ext>
            </a:extLst>
          </p:cNvPr>
          <p:cNvSpPr txBox="1">
            <a:spLocks/>
          </p:cNvSpPr>
          <p:nvPr/>
        </p:nvSpPr>
        <p:spPr>
          <a:xfrm>
            <a:off x="4881977" y="6595024"/>
            <a:ext cx="2428046" cy="3196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Colegio </a:t>
            </a:r>
            <a:r>
              <a:rPr lang="es-CL" sz="1400" b="1" dirty="0">
                <a:solidFill>
                  <a:schemeClr val="bg1"/>
                </a:solidFill>
                <a:latin typeface="Avenir Black" panose="02000503020000020003" pitchFamily="2" charset="0"/>
              </a:rPr>
              <a:t>Rafael </a:t>
            </a:r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Eyzaguirre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xmlns="" id="{EB98B412-3E35-8944-9ECB-013176F56B85}"/>
              </a:ext>
            </a:extLst>
          </p:cNvPr>
          <p:cNvPicPr>
            <a:picLocks noChangeAspect="1"/>
          </p:cNvPicPr>
          <p:nvPr/>
        </p:nvPicPr>
        <p:blipFill>
          <a:blip r:embed="rId14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70925"/>
      </p:ext>
    </p:extLst>
  </p:cSld>
  <p:clrMapOvr>
    <a:masterClrMapping/>
  </p:clrMapOvr>
  <p:transition spd="slow" advTm="14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500"/>
                            </p:stCondLst>
                            <p:childTnLst>
                              <p:par>
                                <p:cTn id="41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0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  <p:bldP spid="13" grpId="0"/>
      <p:bldP spid="16" grpId="0"/>
      <p:bldP spid="2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1700748" y="807386"/>
            <a:ext cx="8790503" cy="6059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>
                <a:latin typeface="Avenir Light" panose="020B0402020203020204" pitchFamily="34" charset="77"/>
              </a:rPr>
              <a:t>GASTOS </a:t>
            </a:r>
            <a:r>
              <a:rPr lang="es-CL" b="1" dirty="0">
                <a:latin typeface="Avenir Black" panose="02000503020000020003" pitchFamily="2" charset="0"/>
              </a:rPr>
              <a:t>SUBVENCIÓN SEP</a:t>
            </a:r>
            <a:endParaRPr lang="es-CL" dirty="0">
              <a:latin typeface="Avenir Light" panose="020B0402020203020204" pitchFamily="34" charset="77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xmlns="" id="{0DA87CBA-2445-664F-A409-94DA1E02B8C4}"/>
              </a:ext>
            </a:extLst>
          </p:cNvPr>
          <p:cNvCxnSpPr>
            <a:cxnSpLocks/>
          </p:cNvCxnSpPr>
          <p:nvPr/>
        </p:nvCxnSpPr>
        <p:spPr>
          <a:xfrm>
            <a:off x="1831877" y="1576217"/>
            <a:ext cx="0" cy="472784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xmlns="" id="{D388368C-1B5C-2C42-8718-0750AEA670FF}"/>
              </a:ext>
            </a:extLst>
          </p:cNvPr>
          <p:cNvCxnSpPr>
            <a:cxnSpLocks/>
          </p:cNvCxnSpPr>
          <p:nvPr/>
        </p:nvCxnSpPr>
        <p:spPr>
          <a:xfrm flipH="1">
            <a:off x="4001304" y="1207726"/>
            <a:ext cx="6124" cy="509633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xmlns="" id="{856545F6-B178-F241-A66E-28F23668E3F0}"/>
              </a:ext>
            </a:extLst>
          </p:cNvPr>
          <p:cNvCxnSpPr>
            <a:cxnSpLocks/>
          </p:cNvCxnSpPr>
          <p:nvPr/>
        </p:nvCxnSpPr>
        <p:spPr>
          <a:xfrm>
            <a:off x="5936525" y="1265349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>
            <a:extLst>
              <a:ext uri="{FF2B5EF4-FFF2-40B4-BE49-F238E27FC236}">
                <a16:creationId xmlns:a16="http://schemas.microsoft.com/office/drawing/2014/main" xmlns="" id="{19C06EF4-2AB3-FD49-8DFE-09694A64ED36}"/>
              </a:ext>
            </a:extLst>
          </p:cNvPr>
          <p:cNvSpPr txBox="1">
            <a:spLocks/>
          </p:cNvSpPr>
          <p:nvPr/>
        </p:nvSpPr>
        <p:spPr>
          <a:xfrm>
            <a:off x="2821920" y="1717675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Preuniversitario </a:t>
            </a:r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CPECH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xmlns="" id="{00163CE9-2D61-4F40-A0FA-22C8572EDAA4}"/>
              </a:ext>
            </a:extLst>
          </p:cNvPr>
          <p:cNvSpPr txBox="1">
            <a:spLocks/>
          </p:cNvSpPr>
          <p:nvPr/>
        </p:nvSpPr>
        <p:spPr>
          <a:xfrm>
            <a:off x="2821920" y="2226262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Papinotas</a:t>
            </a:r>
            <a:r>
              <a:rPr lang="es-CL" sz="2400" dirty="0">
                <a:latin typeface="Avenir Light" panose="020B0402020203020204" pitchFamily="34" charset="77"/>
              </a:rPr>
              <a:t> módulo comunicación</a:t>
            </a:r>
            <a:endParaRPr lang="es-CL" sz="2400" b="1" dirty="0">
              <a:solidFill>
                <a:srgbClr val="FFC000"/>
              </a:solidFill>
              <a:latin typeface="Avenir Heavy" panose="02000503020000020003" pitchFamily="2" charset="0"/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xmlns="" id="{F394C2D2-708E-3441-9F51-4936512A4B4E}"/>
              </a:ext>
            </a:extLst>
          </p:cNvPr>
          <p:cNvSpPr txBox="1">
            <a:spLocks/>
          </p:cNvSpPr>
          <p:nvPr/>
        </p:nvSpPr>
        <p:spPr>
          <a:xfrm>
            <a:off x="2821920" y="2744276"/>
            <a:ext cx="7412326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Jornada y alimentación de </a:t>
            </a:r>
            <a:r>
              <a:rPr lang="es-CL" sz="2400" b="1" dirty="0" smtClean="0">
                <a:solidFill>
                  <a:srgbClr val="FFC000"/>
                </a:solidFill>
                <a:latin typeface="Avenir Heavy" panose="02000503020000020003" pitchFamily="2" charset="0"/>
              </a:rPr>
              <a:t>Encuentros </a:t>
            </a:r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con Cristo</a:t>
            </a: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xmlns="" id="{DEABCD07-10A9-BF4D-BB43-5A51F0C07F0D}"/>
              </a:ext>
            </a:extLst>
          </p:cNvPr>
          <p:cNvSpPr txBox="1">
            <a:spLocks/>
          </p:cNvSpPr>
          <p:nvPr/>
        </p:nvSpPr>
        <p:spPr>
          <a:xfrm>
            <a:off x="2821920" y="3271717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Libros </a:t>
            </a:r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de Inglés</a:t>
            </a: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xmlns="" id="{2DBE0B4C-079F-A946-B7A7-600AA9D3A8B9}"/>
              </a:ext>
            </a:extLst>
          </p:cNvPr>
          <p:cNvSpPr txBox="1">
            <a:spLocks/>
          </p:cNvSpPr>
          <p:nvPr/>
        </p:nvSpPr>
        <p:spPr>
          <a:xfrm>
            <a:off x="2821920" y="3818012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Sistema de </a:t>
            </a:r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caucho continuo </a:t>
            </a:r>
            <a:r>
              <a:rPr lang="es-CL" sz="1800" dirty="0">
                <a:latin typeface="Avenir Light" panose="020B0402020203020204" pitchFamily="34" charset="77"/>
              </a:rPr>
              <a:t>(Juegos de básica)</a:t>
            </a:r>
            <a:endParaRPr lang="es-CL" sz="1800" b="1" dirty="0">
              <a:solidFill>
                <a:srgbClr val="FFC000"/>
              </a:solidFill>
              <a:latin typeface="Avenir Heavy" panose="02000503020000020003" pitchFamily="2" charset="0"/>
            </a:endParaRPr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xmlns="" id="{DFB23A8D-670B-4C4A-9151-6D95EEB9B5EA}"/>
              </a:ext>
            </a:extLst>
          </p:cNvPr>
          <p:cNvSpPr txBox="1">
            <a:spLocks/>
          </p:cNvSpPr>
          <p:nvPr/>
        </p:nvSpPr>
        <p:spPr>
          <a:xfrm>
            <a:off x="2821920" y="4364307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Papinotas </a:t>
            </a:r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módulo asistencia</a:t>
            </a:r>
            <a:endParaRPr lang="es-CL" sz="1800" b="1" dirty="0">
              <a:solidFill>
                <a:srgbClr val="FFC000"/>
              </a:solidFill>
              <a:latin typeface="Avenir Heavy" panose="02000503020000020003" pitchFamily="2" charset="0"/>
            </a:endParaRP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5F3BE91A-51A3-CA4D-A9E1-A387D83924AC}"/>
              </a:ext>
            </a:extLst>
          </p:cNvPr>
          <p:cNvSpPr txBox="1">
            <a:spLocks/>
          </p:cNvSpPr>
          <p:nvPr/>
        </p:nvSpPr>
        <p:spPr>
          <a:xfrm>
            <a:off x="2821920" y="4910602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SM </a:t>
            </a:r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capacitación</a:t>
            </a:r>
            <a:r>
              <a:rPr lang="es-CL" sz="2400" dirty="0">
                <a:latin typeface="Avenir Light" panose="020B0402020203020204" pitchFamily="34" charset="77"/>
              </a:rPr>
              <a:t> profesores</a:t>
            </a:r>
            <a:endParaRPr lang="es-CL" sz="1800" b="1" dirty="0">
              <a:solidFill>
                <a:srgbClr val="FFC000"/>
              </a:solidFill>
              <a:latin typeface="Avenir Heavy" panose="02000503020000020003" pitchFamily="2" charset="0"/>
            </a:endParaRP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xmlns="" id="{776FD405-8B01-4D40-8460-D7CAD09E77F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408345"/>
      </p:ext>
    </p:extLst>
  </p:cSld>
  <p:clrMapOvr>
    <a:masterClrMapping/>
  </p:clrMapOvr>
  <p:transition spd="slow" advTm="12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1700748" y="794225"/>
            <a:ext cx="8790503" cy="6059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>
                <a:latin typeface="Avenir Light" panose="020B0402020203020204" pitchFamily="34" charset="77"/>
              </a:rPr>
              <a:t>GASTOS </a:t>
            </a:r>
            <a:r>
              <a:rPr lang="es-CL" b="1" dirty="0">
                <a:latin typeface="Avenir Black" panose="02000503020000020003" pitchFamily="2" charset="0"/>
              </a:rPr>
              <a:t>SUBVENCIÓN SEP</a:t>
            </a:r>
            <a:endParaRPr lang="es-CL" dirty="0">
              <a:latin typeface="Avenir Light" panose="020B0402020203020204" pitchFamily="34" charset="77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xmlns="" id="{0DA87CBA-2445-664F-A409-94DA1E02B8C4}"/>
              </a:ext>
            </a:extLst>
          </p:cNvPr>
          <p:cNvCxnSpPr>
            <a:cxnSpLocks/>
          </p:cNvCxnSpPr>
          <p:nvPr/>
        </p:nvCxnSpPr>
        <p:spPr>
          <a:xfrm>
            <a:off x="1831877" y="1576217"/>
            <a:ext cx="0" cy="472784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xmlns="" id="{D388368C-1B5C-2C42-8718-0750AEA670FF}"/>
              </a:ext>
            </a:extLst>
          </p:cNvPr>
          <p:cNvCxnSpPr>
            <a:cxnSpLocks/>
          </p:cNvCxnSpPr>
          <p:nvPr/>
        </p:nvCxnSpPr>
        <p:spPr>
          <a:xfrm flipH="1">
            <a:off x="4001304" y="1207726"/>
            <a:ext cx="6124" cy="509633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xmlns="" id="{856545F6-B178-F241-A66E-28F23668E3F0}"/>
              </a:ext>
            </a:extLst>
          </p:cNvPr>
          <p:cNvCxnSpPr>
            <a:cxnSpLocks/>
          </p:cNvCxnSpPr>
          <p:nvPr/>
        </p:nvCxnSpPr>
        <p:spPr>
          <a:xfrm>
            <a:off x="5936525" y="1265349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>
            <a:extLst>
              <a:ext uri="{FF2B5EF4-FFF2-40B4-BE49-F238E27FC236}">
                <a16:creationId xmlns:a16="http://schemas.microsoft.com/office/drawing/2014/main" xmlns="" id="{19C06EF4-2AB3-FD49-8DFE-09694A64ED36}"/>
              </a:ext>
            </a:extLst>
          </p:cNvPr>
          <p:cNvSpPr txBox="1">
            <a:spLocks/>
          </p:cNvSpPr>
          <p:nvPr/>
        </p:nvSpPr>
        <p:spPr>
          <a:xfrm>
            <a:off x="2821920" y="1717675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Pintura y arreglo </a:t>
            </a:r>
            <a:r>
              <a:rPr lang="es-CL" sz="2400" dirty="0">
                <a:latin typeface="Avenir Light" panose="020B0402020203020204" pitchFamily="34" charset="77"/>
              </a:rPr>
              <a:t>canchas del gimnasio</a:t>
            </a:r>
            <a:endParaRPr lang="es-CL" sz="2400" b="1" dirty="0">
              <a:solidFill>
                <a:srgbClr val="FFC000"/>
              </a:solidFill>
              <a:latin typeface="Avenir Heavy" panose="02000503020000020003" pitchFamily="2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xmlns="" id="{00163CE9-2D61-4F40-A0FA-22C8572EDAA4}"/>
              </a:ext>
            </a:extLst>
          </p:cNvPr>
          <p:cNvSpPr txBox="1">
            <a:spLocks/>
          </p:cNvSpPr>
          <p:nvPr/>
        </p:nvSpPr>
        <p:spPr>
          <a:xfrm>
            <a:off x="2821920" y="2226262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Agendas </a:t>
            </a:r>
            <a:r>
              <a:rPr lang="es-CL" sz="2400" dirty="0">
                <a:latin typeface="Avenir Light" panose="020B0402020203020204" pitchFamily="34" charset="77"/>
              </a:rPr>
              <a:t>alumnos 2019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xmlns="" id="{F394C2D2-708E-3441-9F51-4936512A4B4E}"/>
              </a:ext>
            </a:extLst>
          </p:cNvPr>
          <p:cNvSpPr txBox="1">
            <a:spLocks/>
          </p:cNvSpPr>
          <p:nvPr/>
        </p:nvSpPr>
        <p:spPr>
          <a:xfrm>
            <a:off x="2821920" y="2744276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Transporte al </a:t>
            </a:r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interescolar de La Serena</a:t>
            </a: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xmlns="" id="{DEABCD07-10A9-BF4D-BB43-5A51F0C07F0D}"/>
              </a:ext>
            </a:extLst>
          </p:cNvPr>
          <p:cNvSpPr txBox="1">
            <a:spLocks/>
          </p:cNvSpPr>
          <p:nvPr/>
        </p:nvSpPr>
        <p:spPr>
          <a:xfrm>
            <a:off x="2821920" y="3271717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Alimentación</a:t>
            </a:r>
            <a:r>
              <a:rPr lang="es-CL" sz="2400" dirty="0">
                <a:latin typeface="Avenir Light" panose="020B0402020203020204" pitchFamily="34" charset="77"/>
              </a:rPr>
              <a:t> interescolar en La Serena</a:t>
            </a:r>
            <a:endParaRPr lang="es-CL" sz="1800" b="1" dirty="0">
              <a:solidFill>
                <a:srgbClr val="FFC000"/>
              </a:solidFill>
              <a:latin typeface="Avenir Heavy" panose="02000503020000020003" pitchFamily="2" charset="0"/>
            </a:endParaRP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xmlns="" id="{2DBE0B4C-079F-A946-B7A7-600AA9D3A8B9}"/>
              </a:ext>
            </a:extLst>
          </p:cNvPr>
          <p:cNvSpPr txBox="1">
            <a:spLocks/>
          </p:cNvSpPr>
          <p:nvPr/>
        </p:nvSpPr>
        <p:spPr>
          <a:xfrm>
            <a:off x="2821920" y="3818012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Pintura </a:t>
            </a:r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canchas de básica y media</a:t>
            </a:r>
            <a:endParaRPr lang="es-CL" sz="1800" b="1" dirty="0">
              <a:solidFill>
                <a:srgbClr val="FFC000"/>
              </a:solidFill>
              <a:latin typeface="Avenir Heavy" panose="02000503020000020003" pitchFamily="2" charset="0"/>
            </a:endParaRPr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xmlns="" id="{DFB23A8D-670B-4C4A-9151-6D95EEB9B5EA}"/>
              </a:ext>
            </a:extLst>
          </p:cNvPr>
          <p:cNvSpPr txBox="1">
            <a:spLocks/>
          </p:cNvSpPr>
          <p:nvPr/>
        </p:nvSpPr>
        <p:spPr>
          <a:xfrm>
            <a:off x="2821920" y="4364307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Papinotas campaña </a:t>
            </a:r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Convivencia Escolar</a:t>
            </a:r>
            <a:endParaRPr lang="es-CL" sz="1800" b="1" dirty="0">
              <a:solidFill>
                <a:srgbClr val="FFC000"/>
              </a:solidFill>
              <a:latin typeface="Avenir Heavy" panose="02000503020000020003" pitchFamily="2" charset="0"/>
            </a:endParaRP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5F3BE91A-51A3-CA4D-A9E1-A387D83924AC}"/>
              </a:ext>
            </a:extLst>
          </p:cNvPr>
          <p:cNvSpPr txBox="1">
            <a:spLocks/>
          </p:cNvSpPr>
          <p:nvPr/>
        </p:nvSpPr>
        <p:spPr>
          <a:xfrm>
            <a:off x="2821920" y="4910602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Cortavientos y poleras </a:t>
            </a:r>
            <a:r>
              <a:rPr lang="es-CL" sz="2400" dirty="0">
                <a:latin typeface="Avenir Light" panose="020B0402020203020204" pitchFamily="34" charset="77"/>
              </a:rPr>
              <a:t>estudiantes</a:t>
            </a:r>
            <a:endParaRPr lang="es-CL" sz="1800" b="1" dirty="0">
              <a:solidFill>
                <a:srgbClr val="FFC000"/>
              </a:solidFill>
              <a:latin typeface="Avenir Heavy" panose="02000503020000020003" pitchFamily="2" charset="0"/>
            </a:endParaRP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xmlns="" id="{956085FB-B028-4540-A6C5-B6BEA99B7A1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503823"/>
      </p:ext>
    </p:extLst>
  </p:cSld>
  <p:clrMapOvr>
    <a:masterClrMapping/>
  </p:clrMapOvr>
  <p:transition spd="slow" advTm="12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1700748" y="1070588"/>
            <a:ext cx="8790503" cy="6059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>
                <a:latin typeface="Avenir Light" panose="020B0402020203020204" pitchFamily="34" charset="77"/>
              </a:rPr>
              <a:t>GASTOS </a:t>
            </a:r>
            <a:r>
              <a:rPr lang="es-CL" b="1" dirty="0">
                <a:latin typeface="Avenir Black" panose="02000503020000020003" pitchFamily="2" charset="0"/>
              </a:rPr>
              <a:t>SUBVENCIÓN SEP</a:t>
            </a:r>
            <a:endParaRPr lang="es-CL" dirty="0">
              <a:latin typeface="Avenir Light" panose="020B0402020203020204" pitchFamily="34" charset="77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xmlns="" id="{0DA87CBA-2445-664F-A409-94DA1E02B8C4}"/>
              </a:ext>
            </a:extLst>
          </p:cNvPr>
          <p:cNvCxnSpPr>
            <a:cxnSpLocks/>
          </p:cNvCxnSpPr>
          <p:nvPr/>
        </p:nvCxnSpPr>
        <p:spPr>
          <a:xfrm>
            <a:off x="1831877" y="1576217"/>
            <a:ext cx="0" cy="472784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xmlns="" id="{D388368C-1B5C-2C42-8718-0750AEA670FF}"/>
              </a:ext>
            </a:extLst>
          </p:cNvPr>
          <p:cNvCxnSpPr>
            <a:cxnSpLocks/>
          </p:cNvCxnSpPr>
          <p:nvPr/>
        </p:nvCxnSpPr>
        <p:spPr>
          <a:xfrm flipH="1">
            <a:off x="4001304" y="1207726"/>
            <a:ext cx="6124" cy="509633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xmlns="" id="{856545F6-B178-F241-A66E-28F23668E3F0}"/>
              </a:ext>
            </a:extLst>
          </p:cNvPr>
          <p:cNvCxnSpPr>
            <a:cxnSpLocks/>
          </p:cNvCxnSpPr>
          <p:nvPr/>
        </p:nvCxnSpPr>
        <p:spPr>
          <a:xfrm>
            <a:off x="5936525" y="1265349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>
            <a:extLst>
              <a:ext uri="{FF2B5EF4-FFF2-40B4-BE49-F238E27FC236}">
                <a16:creationId xmlns:a16="http://schemas.microsoft.com/office/drawing/2014/main" xmlns="" id="{19C06EF4-2AB3-FD49-8DFE-09694A64ED36}"/>
              </a:ext>
            </a:extLst>
          </p:cNvPr>
          <p:cNvSpPr txBox="1">
            <a:spLocks/>
          </p:cNvSpPr>
          <p:nvPr/>
        </p:nvSpPr>
        <p:spPr>
          <a:xfrm>
            <a:off x="2821920" y="2275755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Smart TV </a:t>
            </a:r>
            <a:r>
              <a:rPr lang="es-CL" sz="2400" dirty="0">
                <a:latin typeface="Avenir Light" panose="020B0402020203020204" pitchFamily="34" charset="77"/>
              </a:rPr>
              <a:t>actos y actividades colegio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xmlns="" id="{00163CE9-2D61-4F40-A0FA-22C8572EDAA4}"/>
              </a:ext>
            </a:extLst>
          </p:cNvPr>
          <p:cNvSpPr txBox="1">
            <a:spLocks/>
          </p:cNvSpPr>
          <p:nvPr/>
        </p:nvSpPr>
        <p:spPr>
          <a:xfrm>
            <a:off x="2821920" y="2784342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Software</a:t>
            </a:r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 Bartolo</a:t>
            </a:r>
            <a:endParaRPr lang="es-CL" sz="2400" dirty="0">
              <a:latin typeface="Avenir Light" panose="020B0402020203020204" pitchFamily="34" charset="77"/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xmlns="" id="{F394C2D2-708E-3441-9F51-4936512A4B4E}"/>
              </a:ext>
            </a:extLst>
          </p:cNvPr>
          <p:cNvSpPr txBox="1">
            <a:spLocks/>
          </p:cNvSpPr>
          <p:nvPr/>
        </p:nvSpPr>
        <p:spPr>
          <a:xfrm>
            <a:off x="2821920" y="3302356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Trofeos</a:t>
            </a:r>
            <a:endParaRPr lang="es-CL" sz="2400" b="1" dirty="0">
              <a:solidFill>
                <a:srgbClr val="FFC000"/>
              </a:solidFill>
              <a:latin typeface="Avenir Heavy" panose="02000503020000020003" pitchFamily="2" charset="0"/>
            </a:endParaRP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xmlns="" id="{DEABCD07-10A9-BF4D-BB43-5A51F0C07F0D}"/>
              </a:ext>
            </a:extLst>
          </p:cNvPr>
          <p:cNvSpPr txBox="1">
            <a:spLocks/>
          </p:cNvSpPr>
          <p:nvPr/>
        </p:nvSpPr>
        <p:spPr>
          <a:xfrm>
            <a:off x="2821920" y="3829797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Implementación </a:t>
            </a:r>
            <a:r>
              <a:rPr lang="es-CL" sz="2400" dirty="0">
                <a:latin typeface="Avenir Light" panose="020B0402020203020204" pitchFamily="34" charset="77"/>
              </a:rPr>
              <a:t>deportiva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xmlns="" id="{2DBE0B4C-079F-A946-B7A7-600AA9D3A8B9}"/>
              </a:ext>
            </a:extLst>
          </p:cNvPr>
          <p:cNvSpPr txBox="1">
            <a:spLocks/>
          </p:cNvSpPr>
          <p:nvPr/>
        </p:nvSpPr>
        <p:spPr>
          <a:xfrm>
            <a:off x="2821920" y="4376092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Mobiliario</a:t>
            </a:r>
            <a:r>
              <a:rPr lang="es-CL" sz="2400" dirty="0">
                <a:latin typeface="Avenir Light" panose="020B0402020203020204" pitchFamily="34" charset="77"/>
              </a:rPr>
              <a:t> actividades colegio</a:t>
            </a:r>
            <a:endParaRPr lang="es-CL" sz="1800" b="1" dirty="0">
              <a:solidFill>
                <a:srgbClr val="FFC000"/>
              </a:solidFill>
              <a:latin typeface="Avenir Heavy" panose="02000503020000020003" pitchFamily="2" charset="0"/>
            </a:endParaRP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xmlns="" id="{EA5254C0-49C8-CC49-9397-0CEBCF03691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518086"/>
      </p:ext>
    </p:extLst>
  </p:cSld>
  <p:clrMapOvr>
    <a:masterClrMapping/>
  </p:clrMapOvr>
  <p:transition spd="slow" advTm="12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  <p:bldP spid="14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1681895" y="843960"/>
            <a:ext cx="8790503" cy="7193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b="1" dirty="0">
                <a:latin typeface="Avenir Black" panose="02000503020000020003" pitchFamily="2" charset="0"/>
              </a:rPr>
              <a:t>SUBVENCIÓN </a:t>
            </a:r>
            <a:r>
              <a:rPr lang="es-CL" dirty="0">
                <a:latin typeface="Avenir Light" panose="020B0402020203020204" pitchFamily="34" charset="77"/>
              </a:rPr>
              <a:t>GENERAL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xmlns="" id="{2F6A3762-159E-8545-9F6A-A29C8728C689}"/>
              </a:ext>
            </a:extLst>
          </p:cNvPr>
          <p:cNvSpPr txBox="1">
            <a:spLocks/>
          </p:cNvSpPr>
          <p:nvPr/>
        </p:nvSpPr>
        <p:spPr>
          <a:xfrm>
            <a:off x="5007896" y="5454842"/>
            <a:ext cx="2400951" cy="2833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Colegio </a:t>
            </a:r>
            <a:r>
              <a:rPr lang="es-CL" sz="1400" b="1" dirty="0">
                <a:solidFill>
                  <a:schemeClr val="bg1"/>
                </a:solidFill>
                <a:latin typeface="Avenir Black" panose="02000503020000020003" pitchFamily="2" charset="0"/>
              </a:rPr>
              <a:t>Rafael </a:t>
            </a:r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Eyzaguirre</a:t>
            </a:r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xmlns="" id="{0DA87CBA-2445-664F-A409-94DA1E02B8C4}"/>
              </a:ext>
            </a:extLst>
          </p:cNvPr>
          <p:cNvCxnSpPr>
            <a:cxnSpLocks/>
          </p:cNvCxnSpPr>
          <p:nvPr/>
        </p:nvCxnSpPr>
        <p:spPr>
          <a:xfrm>
            <a:off x="1831877" y="1576217"/>
            <a:ext cx="0" cy="472784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xmlns="" id="{D388368C-1B5C-2C42-8718-0750AEA670FF}"/>
              </a:ext>
            </a:extLst>
          </p:cNvPr>
          <p:cNvCxnSpPr>
            <a:cxnSpLocks/>
          </p:cNvCxnSpPr>
          <p:nvPr/>
        </p:nvCxnSpPr>
        <p:spPr>
          <a:xfrm flipH="1">
            <a:off x="3928873" y="1199282"/>
            <a:ext cx="6124" cy="509633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ítulo 1">
            <a:extLst>
              <a:ext uri="{FF2B5EF4-FFF2-40B4-BE49-F238E27FC236}">
                <a16:creationId xmlns:a16="http://schemas.microsoft.com/office/drawing/2014/main" xmlns="" id="{55B046A5-E585-7448-8CE6-D5265DB11FD9}"/>
              </a:ext>
            </a:extLst>
          </p:cNvPr>
          <p:cNvSpPr txBox="1">
            <a:spLocks/>
          </p:cNvSpPr>
          <p:nvPr/>
        </p:nvSpPr>
        <p:spPr>
          <a:xfrm>
            <a:off x="1681894" y="1539839"/>
            <a:ext cx="8790503" cy="4774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3200" dirty="0">
                <a:latin typeface="Avenir Light" panose="020B0402020203020204" pitchFamily="34" charset="77"/>
              </a:rPr>
              <a:t>GESTIÓN</a:t>
            </a:r>
            <a:r>
              <a:rPr lang="es-CL" sz="3200" b="1" dirty="0">
                <a:latin typeface="Avenir Black" panose="02000503020000020003" pitchFamily="2" charset="0"/>
              </a:rPr>
              <a:t> </a:t>
            </a:r>
            <a:r>
              <a:rPr lang="es-CL" sz="3200" b="1" dirty="0">
                <a:solidFill>
                  <a:srgbClr val="FFC000"/>
                </a:solidFill>
                <a:latin typeface="Avenir Black" panose="02000503020000020003" pitchFamily="2" charset="0"/>
              </a:rPr>
              <a:t>ECONÓMICA 2019</a:t>
            </a:r>
            <a:endParaRPr lang="es-CL" sz="3200" dirty="0">
              <a:solidFill>
                <a:srgbClr val="FFC000"/>
              </a:solidFill>
              <a:latin typeface="Avenir Light" panose="020B0402020203020204" pitchFamily="34" charset="77"/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xmlns="" id="{17B41B71-B47B-2647-881B-FFFF1730EE8E}"/>
              </a:ext>
            </a:extLst>
          </p:cNvPr>
          <p:cNvSpPr txBox="1">
            <a:spLocks/>
          </p:cNvSpPr>
          <p:nvPr/>
        </p:nvSpPr>
        <p:spPr>
          <a:xfrm>
            <a:off x="2755961" y="2513570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Saldo 2018				</a:t>
            </a:r>
            <a:r>
              <a:rPr lang="es-CL" sz="2400" b="1" dirty="0">
                <a:solidFill>
                  <a:srgbClr val="FFC000"/>
                </a:solidFill>
                <a:latin typeface="Avenir Black" panose="02000503020000020003" pitchFamily="2" charset="0"/>
              </a:rPr>
              <a:t>$  51.514.102</a:t>
            </a: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xmlns="" id="{90F5D565-3D6A-9E49-8D71-1C3F9DE4F544}"/>
              </a:ext>
            </a:extLst>
          </p:cNvPr>
          <p:cNvSpPr txBox="1">
            <a:spLocks/>
          </p:cNvSpPr>
          <p:nvPr/>
        </p:nvSpPr>
        <p:spPr>
          <a:xfrm>
            <a:off x="2755960" y="3038146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Ingresos 2019			</a:t>
            </a:r>
            <a:r>
              <a:rPr lang="es-CL" sz="2400" b="1" dirty="0">
                <a:solidFill>
                  <a:srgbClr val="FFC000"/>
                </a:solidFill>
                <a:latin typeface="Avenir Black" panose="02000503020000020003" pitchFamily="2" charset="0"/>
              </a:rPr>
              <a:t>$661.766.961</a:t>
            </a:r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xmlns="" id="{A011614A-81E7-9A49-B019-EB152353B585}"/>
              </a:ext>
            </a:extLst>
          </p:cNvPr>
          <p:cNvSpPr txBox="1">
            <a:spLocks/>
          </p:cNvSpPr>
          <p:nvPr/>
        </p:nvSpPr>
        <p:spPr>
          <a:xfrm>
            <a:off x="2755959" y="3562722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Total ingresos			</a:t>
            </a:r>
            <a:r>
              <a:rPr lang="es-CL" sz="2400" b="1" dirty="0">
                <a:solidFill>
                  <a:srgbClr val="FFC000"/>
                </a:solidFill>
                <a:latin typeface="Avenir Black" panose="02000503020000020003" pitchFamily="2" charset="0"/>
              </a:rPr>
              <a:t>$713.281.063</a:t>
            </a: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43AD35D2-5B2C-8046-8584-D96AFC291792}"/>
              </a:ext>
            </a:extLst>
          </p:cNvPr>
          <p:cNvSpPr txBox="1">
            <a:spLocks/>
          </p:cNvSpPr>
          <p:nvPr/>
        </p:nvSpPr>
        <p:spPr>
          <a:xfrm>
            <a:off x="2755958" y="4087298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Remuneraciones			</a:t>
            </a:r>
            <a:r>
              <a:rPr lang="es-CL" sz="2400" b="1" dirty="0">
                <a:solidFill>
                  <a:srgbClr val="FFC000"/>
                </a:solidFill>
                <a:latin typeface="Avenir Black" panose="02000503020000020003" pitchFamily="2" charset="0"/>
              </a:rPr>
              <a:t>$535.466.393</a:t>
            </a: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xmlns="" id="{E751D75A-EDF8-A54C-9731-5684DE3431E2}"/>
              </a:ext>
            </a:extLst>
          </p:cNvPr>
          <p:cNvSpPr txBox="1">
            <a:spLocks/>
          </p:cNvSpPr>
          <p:nvPr/>
        </p:nvSpPr>
        <p:spPr>
          <a:xfrm>
            <a:off x="2755957" y="4611874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Gastos del año			</a:t>
            </a:r>
            <a:r>
              <a:rPr lang="es-CL" sz="2400" b="1" dirty="0">
                <a:solidFill>
                  <a:srgbClr val="FFC000"/>
                </a:solidFill>
                <a:latin typeface="Avenir Black" panose="02000503020000020003" pitchFamily="2" charset="0"/>
              </a:rPr>
              <a:t>$177.233.849</a:t>
            </a:r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xmlns="" id="{43016708-730C-2A46-AD8E-4C5820632B5A}"/>
              </a:ext>
            </a:extLst>
          </p:cNvPr>
          <p:cNvSpPr txBox="1">
            <a:spLocks/>
          </p:cNvSpPr>
          <p:nvPr/>
        </p:nvSpPr>
        <p:spPr>
          <a:xfrm>
            <a:off x="2755956" y="5136450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latin typeface="Avenir Heavy" panose="02000503020000020003" pitchFamily="2" charset="0"/>
              </a:rPr>
              <a:t>Saldo final 2019</a:t>
            </a:r>
            <a:r>
              <a:rPr lang="es-CL" sz="2400" dirty="0">
                <a:latin typeface="Avenir Light" panose="020B0402020203020204" pitchFamily="34" charset="77"/>
              </a:rPr>
              <a:t>			</a:t>
            </a:r>
            <a:r>
              <a:rPr lang="es-CL" sz="2400" b="1" dirty="0">
                <a:solidFill>
                  <a:srgbClr val="FFC000"/>
                </a:solidFill>
                <a:latin typeface="Avenir Black" panose="02000503020000020003" pitchFamily="2" charset="0"/>
              </a:rPr>
              <a:t>$       580.821</a:t>
            </a:r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xmlns="" id="{452CC065-3075-AB47-8EDE-40C093A4790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230662"/>
      </p:ext>
    </p:extLst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5" grpId="0"/>
      <p:bldP spid="16" grpId="0"/>
      <p:bldP spid="17" grpId="0"/>
      <p:bldP spid="18" grpId="0"/>
      <p:bldP spid="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1125805" y="863838"/>
            <a:ext cx="9940389" cy="7193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b="1" dirty="0">
                <a:latin typeface="Avenir Black" panose="02000503020000020003" pitchFamily="2" charset="0"/>
              </a:rPr>
              <a:t>SUBVENCIÓN </a:t>
            </a:r>
            <a:r>
              <a:rPr lang="es-CL" dirty="0">
                <a:latin typeface="Avenir Light" panose="020B0402020203020204" pitchFamily="34" charset="77"/>
              </a:rPr>
              <a:t>DE MANTENIMIENTO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xmlns="" id="{2F6A3762-159E-8545-9F6A-A29C8728C689}"/>
              </a:ext>
            </a:extLst>
          </p:cNvPr>
          <p:cNvSpPr txBox="1">
            <a:spLocks/>
          </p:cNvSpPr>
          <p:nvPr/>
        </p:nvSpPr>
        <p:spPr>
          <a:xfrm>
            <a:off x="5007896" y="5454842"/>
            <a:ext cx="2400951" cy="2833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Colegio </a:t>
            </a:r>
            <a:r>
              <a:rPr lang="es-CL" sz="1400" b="1" dirty="0">
                <a:solidFill>
                  <a:schemeClr val="bg1"/>
                </a:solidFill>
                <a:latin typeface="Avenir Black" panose="02000503020000020003" pitchFamily="2" charset="0"/>
              </a:rPr>
              <a:t>Rafael </a:t>
            </a:r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Eyzaguirre</a:t>
            </a:r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xmlns="" id="{0DA87CBA-2445-664F-A409-94DA1E02B8C4}"/>
              </a:ext>
            </a:extLst>
          </p:cNvPr>
          <p:cNvCxnSpPr>
            <a:cxnSpLocks/>
          </p:cNvCxnSpPr>
          <p:nvPr/>
        </p:nvCxnSpPr>
        <p:spPr>
          <a:xfrm>
            <a:off x="1831877" y="1576217"/>
            <a:ext cx="0" cy="472784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xmlns="" id="{D388368C-1B5C-2C42-8718-0750AEA670FF}"/>
              </a:ext>
            </a:extLst>
          </p:cNvPr>
          <p:cNvCxnSpPr>
            <a:cxnSpLocks/>
          </p:cNvCxnSpPr>
          <p:nvPr/>
        </p:nvCxnSpPr>
        <p:spPr>
          <a:xfrm flipH="1">
            <a:off x="3928873" y="1199282"/>
            <a:ext cx="6124" cy="509633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ítulo 1">
            <a:extLst>
              <a:ext uri="{FF2B5EF4-FFF2-40B4-BE49-F238E27FC236}">
                <a16:creationId xmlns:a16="http://schemas.microsoft.com/office/drawing/2014/main" xmlns="" id="{55B046A5-E585-7448-8CE6-D5265DB11FD9}"/>
              </a:ext>
            </a:extLst>
          </p:cNvPr>
          <p:cNvSpPr txBox="1">
            <a:spLocks/>
          </p:cNvSpPr>
          <p:nvPr/>
        </p:nvSpPr>
        <p:spPr>
          <a:xfrm>
            <a:off x="1700747" y="1559717"/>
            <a:ext cx="8790503" cy="4774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3200" dirty="0">
                <a:latin typeface="Avenir Light" panose="020B0402020203020204" pitchFamily="34" charset="77"/>
              </a:rPr>
              <a:t>GESTIÓN</a:t>
            </a:r>
            <a:r>
              <a:rPr lang="es-CL" sz="3200" b="1" dirty="0">
                <a:latin typeface="Avenir Black" panose="02000503020000020003" pitchFamily="2" charset="0"/>
              </a:rPr>
              <a:t> </a:t>
            </a:r>
            <a:r>
              <a:rPr lang="es-CL" sz="3200" b="1" dirty="0">
                <a:solidFill>
                  <a:srgbClr val="FFC000"/>
                </a:solidFill>
                <a:latin typeface="Avenir Black" panose="02000503020000020003" pitchFamily="2" charset="0"/>
              </a:rPr>
              <a:t>ECONÓMICA 2018</a:t>
            </a:r>
            <a:endParaRPr lang="es-CL" sz="3200" dirty="0">
              <a:solidFill>
                <a:srgbClr val="FFC000"/>
              </a:solidFill>
              <a:latin typeface="Avenir Light" panose="020B0402020203020204" pitchFamily="34" charset="77"/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xmlns="" id="{17B41B71-B47B-2647-881B-FFFF1730EE8E}"/>
              </a:ext>
            </a:extLst>
          </p:cNvPr>
          <p:cNvSpPr txBox="1">
            <a:spLocks/>
          </p:cNvSpPr>
          <p:nvPr/>
        </p:nvSpPr>
        <p:spPr>
          <a:xfrm>
            <a:off x="2774815" y="2665729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Saldo </a:t>
            </a:r>
            <a:r>
              <a:rPr lang="es-CL" sz="2400" dirty="0" smtClean="0">
                <a:latin typeface="Avenir Light" panose="020B0402020203020204" pitchFamily="34" charset="77"/>
              </a:rPr>
              <a:t>2018</a:t>
            </a:r>
            <a:r>
              <a:rPr lang="es-CL" sz="2400" dirty="0">
                <a:latin typeface="Avenir Light" panose="020B0402020203020204" pitchFamily="34" charset="77"/>
              </a:rPr>
              <a:t>				</a:t>
            </a:r>
            <a:r>
              <a:rPr lang="es-CL" sz="2400" b="1" dirty="0">
                <a:solidFill>
                  <a:srgbClr val="FFC000"/>
                </a:solidFill>
                <a:latin typeface="Avenir Black" panose="02000503020000020003" pitchFamily="2" charset="0"/>
              </a:rPr>
              <a:t>$----------------</a:t>
            </a: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xmlns="" id="{90F5D565-3D6A-9E49-8D71-1C3F9DE4F544}"/>
              </a:ext>
            </a:extLst>
          </p:cNvPr>
          <p:cNvSpPr txBox="1">
            <a:spLocks/>
          </p:cNvSpPr>
          <p:nvPr/>
        </p:nvSpPr>
        <p:spPr>
          <a:xfrm>
            <a:off x="2774814" y="3190305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Ingresos 2019			</a:t>
            </a:r>
            <a:r>
              <a:rPr lang="es-CL" sz="2400" b="1" dirty="0">
                <a:solidFill>
                  <a:srgbClr val="FFC000"/>
                </a:solidFill>
                <a:latin typeface="Avenir Black" panose="02000503020000020003" pitchFamily="2" charset="0"/>
              </a:rPr>
              <a:t>$6.807.944</a:t>
            </a:r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xmlns="" id="{A011614A-81E7-9A49-B019-EB152353B585}"/>
              </a:ext>
            </a:extLst>
          </p:cNvPr>
          <p:cNvSpPr txBox="1">
            <a:spLocks/>
          </p:cNvSpPr>
          <p:nvPr/>
        </p:nvSpPr>
        <p:spPr>
          <a:xfrm>
            <a:off x="2774813" y="3714881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Total ingresos			</a:t>
            </a:r>
            <a:r>
              <a:rPr lang="es-CL" sz="2400" b="1" dirty="0">
                <a:solidFill>
                  <a:srgbClr val="FFC000"/>
                </a:solidFill>
                <a:latin typeface="Avenir Black" panose="02000503020000020003" pitchFamily="2" charset="0"/>
              </a:rPr>
              <a:t>$6.807.944</a:t>
            </a: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43AD35D2-5B2C-8046-8584-D96AFC291792}"/>
              </a:ext>
            </a:extLst>
          </p:cNvPr>
          <p:cNvSpPr txBox="1">
            <a:spLocks/>
          </p:cNvSpPr>
          <p:nvPr/>
        </p:nvSpPr>
        <p:spPr>
          <a:xfrm>
            <a:off x="2774812" y="4239457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Remuneraciones			</a:t>
            </a:r>
            <a:r>
              <a:rPr lang="es-CL" sz="2400" b="1" dirty="0">
                <a:solidFill>
                  <a:srgbClr val="FFC000"/>
                </a:solidFill>
                <a:latin typeface="Avenir Black" panose="02000503020000020003" pitchFamily="2" charset="0"/>
              </a:rPr>
              <a:t>$----------------</a:t>
            </a: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xmlns="" id="{E751D75A-EDF8-A54C-9731-5684DE3431E2}"/>
              </a:ext>
            </a:extLst>
          </p:cNvPr>
          <p:cNvSpPr txBox="1">
            <a:spLocks/>
          </p:cNvSpPr>
          <p:nvPr/>
        </p:nvSpPr>
        <p:spPr>
          <a:xfrm>
            <a:off x="2774811" y="4764033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Gastos del año			</a:t>
            </a:r>
            <a:r>
              <a:rPr lang="es-CL" sz="2400" b="1" dirty="0">
                <a:solidFill>
                  <a:srgbClr val="FFC000"/>
                </a:solidFill>
                <a:latin typeface="Avenir Black" panose="02000503020000020003" pitchFamily="2" charset="0"/>
              </a:rPr>
              <a:t>$6.807.944</a:t>
            </a:r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xmlns="" id="{43016708-730C-2A46-AD8E-4C5820632B5A}"/>
              </a:ext>
            </a:extLst>
          </p:cNvPr>
          <p:cNvSpPr txBox="1">
            <a:spLocks/>
          </p:cNvSpPr>
          <p:nvPr/>
        </p:nvSpPr>
        <p:spPr>
          <a:xfrm>
            <a:off x="2774810" y="5288609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latin typeface="Avenir Heavy" panose="02000503020000020003" pitchFamily="2" charset="0"/>
              </a:rPr>
              <a:t>Saldo final 2019</a:t>
            </a:r>
            <a:r>
              <a:rPr lang="es-CL" sz="2400" dirty="0">
                <a:latin typeface="Avenir Light" panose="020B0402020203020204" pitchFamily="34" charset="77"/>
              </a:rPr>
              <a:t>			</a:t>
            </a:r>
            <a:r>
              <a:rPr lang="es-CL" sz="2400" b="1" dirty="0">
                <a:solidFill>
                  <a:srgbClr val="FFC000"/>
                </a:solidFill>
                <a:latin typeface="Avenir Black" panose="02000503020000020003" pitchFamily="2" charset="0"/>
              </a:rPr>
              <a:t>$0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2C6185DE-AE5D-F445-A025-3DBC84F6021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620276"/>
      </p:ext>
    </p:extLst>
  </p:cSld>
  <p:clrMapOvr>
    <a:masterClrMapping/>
  </p:clrMapOvr>
  <p:transition spd="slow" advTm="12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5" grpId="0"/>
      <p:bldP spid="16" grpId="0"/>
      <p:bldP spid="17" grpId="0"/>
      <p:bldP spid="18" grpId="0"/>
      <p:bldP spid="1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1486361" y="428491"/>
            <a:ext cx="9778668" cy="6059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4000" dirty="0" smtClean="0">
                <a:latin typeface="Avenir Light" panose="020B0402020203020204" pitchFamily="34" charset="77"/>
              </a:rPr>
              <a:t>MANTENCIÓN </a:t>
            </a:r>
            <a:r>
              <a:rPr lang="es-CL" sz="4000" b="1" dirty="0">
                <a:latin typeface="Avenir Black" panose="02000503020000020003" pitchFamily="2" charset="0"/>
              </a:rPr>
              <a:t>SUBVENCIÓN GENERAL</a:t>
            </a:r>
            <a:endParaRPr lang="es-CL" sz="4000" dirty="0">
              <a:latin typeface="Avenir Light" panose="020B0402020203020204" pitchFamily="34" charset="77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xmlns="" id="{0DA87CBA-2445-664F-A409-94DA1E02B8C4}"/>
              </a:ext>
            </a:extLst>
          </p:cNvPr>
          <p:cNvCxnSpPr>
            <a:cxnSpLocks/>
          </p:cNvCxnSpPr>
          <p:nvPr/>
        </p:nvCxnSpPr>
        <p:spPr>
          <a:xfrm>
            <a:off x="1831877" y="1576217"/>
            <a:ext cx="0" cy="472784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xmlns="" id="{D388368C-1B5C-2C42-8718-0750AEA670FF}"/>
              </a:ext>
            </a:extLst>
          </p:cNvPr>
          <p:cNvCxnSpPr>
            <a:cxnSpLocks/>
          </p:cNvCxnSpPr>
          <p:nvPr/>
        </p:nvCxnSpPr>
        <p:spPr>
          <a:xfrm flipH="1">
            <a:off x="4001304" y="1207726"/>
            <a:ext cx="6124" cy="509633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xmlns="" id="{856545F6-B178-F241-A66E-28F23668E3F0}"/>
              </a:ext>
            </a:extLst>
          </p:cNvPr>
          <p:cNvCxnSpPr>
            <a:cxnSpLocks/>
          </p:cNvCxnSpPr>
          <p:nvPr/>
        </p:nvCxnSpPr>
        <p:spPr>
          <a:xfrm>
            <a:off x="5936525" y="1265349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>
            <a:extLst>
              <a:ext uri="{FF2B5EF4-FFF2-40B4-BE49-F238E27FC236}">
                <a16:creationId xmlns:a16="http://schemas.microsoft.com/office/drawing/2014/main" xmlns="" id="{19C06EF4-2AB3-FD49-8DFE-09694A64ED36}"/>
              </a:ext>
            </a:extLst>
          </p:cNvPr>
          <p:cNvSpPr txBox="1">
            <a:spLocks/>
          </p:cNvSpPr>
          <p:nvPr/>
        </p:nvSpPr>
        <p:spPr>
          <a:xfrm>
            <a:off x="2812493" y="1038040"/>
            <a:ext cx="7968950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Cambio</a:t>
            </a:r>
            <a:r>
              <a:rPr lang="es-CL" sz="2400" dirty="0">
                <a:latin typeface="Avenir Light" panose="020B0402020203020204" pitchFamily="34" charset="77"/>
              </a:rPr>
              <a:t> techos salas, oficinas y pasillos sector básica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xmlns="" id="{00163CE9-2D61-4F40-A0FA-22C8572EDAA4}"/>
              </a:ext>
            </a:extLst>
          </p:cNvPr>
          <p:cNvSpPr txBox="1">
            <a:spLocks/>
          </p:cNvSpPr>
          <p:nvPr/>
        </p:nvSpPr>
        <p:spPr>
          <a:xfrm>
            <a:off x="2812493" y="1471211"/>
            <a:ext cx="8452536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Cambio</a:t>
            </a:r>
            <a:r>
              <a:rPr lang="es-CL" sz="2400" dirty="0">
                <a:latin typeface="Avenir Light" panose="020B0402020203020204" pitchFamily="34" charset="77"/>
              </a:rPr>
              <a:t> de cielos salas, oficinas y pasillos sector básica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xmlns="" id="{F394C2D2-708E-3441-9F51-4936512A4B4E}"/>
              </a:ext>
            </a:extLst>
          </p:cNvPr>
          <p:cNvSpPr txBox="1">
            <a:spLocks/>
          </p:cNvSpPr>
          <p:nvPr/>
        </p:nvSpPr>
        <p:spPr>
          <a:xfrm>
            <a:off x="2812493" y="1913809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Pintura</a:t>
            </a:r>
            <a:r>
              <a:rPr lang="es-CL" sz="2400" dirty="0">
                <a:latin typeface="Avenir Light" panose="020B0402020203020204" pitchFamily="34" charset="77"/>
              </a:rPr>
              <a:t> primer y segundo piso sector básica</a:t>
            </a:r>
            <a:endParaRPr lang="es-CL" sz="2400" dirty="0">
              <a:solidFill>
                <a:srgbClr val="FFC000"/>
              </a:solidFill>
              <a:latin typeface="Avenir Light" panose="020B0402020203020204" pitchFamily="34" charset="77"/>
            </a:endParaRP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xmlns="" id="{DEABCD07-10A9-BF4D-BB43-5A51F0C07F0D}"/>
              </a:ext>
            </a:extLst>
          </p:cNvPr>
          <p:cNvSpPr txBox="1">
            <a:spLocks/>
          </p:cNvSpPr>
          <p:nvPr/>
        </p:nvSpPr>
        <p:spPr>
          <a:xfrm>
            <a:off x="2812493" y="2365834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Pintura</a:t>
            </a:r>
            <a:r>
              <a:rPr lang="es-CL" sz="2400" dirty="0">
                <a:latin typeface="Avenir Light" panose="020B0402020203020204" pitchFamily="34" charset="77"/>
              </a:rPr>
              <a:t> exterior Colegio media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xmlns="" id="{2DBE0B4C-079F-A946-B7A7-600AA9D3A8B9}"/>
              </a:ext>
            </a:extLst>
          </p:cNvPr>
          <p:cNvSpPr txBox="1">
            <a:spLocks/>
          </p:cNvSpPr>
          <p:nvPr/>
        </p:nvSpPr>
        <p:spPr>
          <a:xfrm>
            <a:off x="2812493" y="2817859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Muebles</a:t>
            </a:r>
            <a:r>
              <a:rPr lang="es-CL" sz="2400" dirty="0">
                <a:latin typeface="Avenir Light" panose="020B0402020203020204" pitchFamily="34" charset="77"/>
              </a:rPr>
              <a:t> básica</a:t>
            </a:r>
            <a:endParaRPr lang="es-CL" sz="1800" dirty="0">
              <a:solidFill>
                <a:srgbClr val="FFC000"/>
              </a:solidFill>
              <a:latin typeface="Avenir Light" panose="020B0402020203020204" pitchFamily="34" charset="77"/>
            </a:endParaRPr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xmlns="" id="{DFB23A8D-670B-4C4A-9151-6D95EEB9B5EA}"/>
              </a:ext>
            </a:extLst>
          </p:cNvPr>
          <p:cNvSpPr txBox="1">
            <a:spLocks/>
          </p:cNvSpPr>
          <p:nvPr/>
        </p:nvSpPr>
        <p:spPr>
          <a:xfrm>
            <a:off x="2812493" y="3269884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Arreglo</a:t>
            </a:r>
            <a:r>
              <a:rPr lang="es-CL" sz="2400" dirty="0">
                <a:latin typeface="Avenir Light" panose="020B0402020203020204" pitchFamily="34" charset="77"/>
              </a:rPr>
              <a:t> piso Sala Multiuso</a:t>
            </a:r>
            <a:endParaRPr lang="es-CL" sz="1800" dirty="0">
              <a:solidFill>
                <a:srgbClr val="FFC000"/>
              </a:solidFill>
              <a:latin typeface="Avenir Light" panose="020B0402020203020204" pitchFamily="34" charset="77"/>
            </a:endParaRP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5F3BE91A-51A3-CA4D-A9E1-A387D83924AC}"/>
              </a:ext>
            </a:extLst>
          </p:cNvPr>
          <p:cNvSpPr txBox="1">
            <a:spLocks/>
          </p:cNvSpPr>
          <p:nvPr/>
        </p:nvSpPr>
        <p:spPr>
          <a:xfrm>
            <a:off x="2812493" y="3721909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Pintura</a:t>
            </a:r>
            <a:r>
              <a:rPr lang="es-CL" sz="2400" dirty="0">
                <a:latin typeface="Avenir Light" panose="020B0402020203020204" pitchFamily="34" charset="77"/>
              </a:rPr>
              <a:t> de algunas salas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xmlns="" id="{2F48AA67-76F0-CB42-BD33-8AF406ACFCCC}"/>
              </a:ext>
            </a:extLst>
          </p:cNvPr>
          <p:cNvSpPr txBox="1">
            <a:spLocks/>
          </p:cNvSpPr>
          <p:nvPr/>
        </p:nvSpPr>
        <p:spPr>
          <a:xfrm>
            <a:off x="2812492" y="4176844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Cambio</a:t>
            </a:r>
            <a:r>
              <a:rPr lang="es-CL" sz="2400" dirty="0">
                <a:latin typeface="Avenir Light" panose="020B0402020203020204" pitchFamily="34" charset="77"/>
              </a:rPr>
              <a:t> electricidad cuatro salas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xmlns="" id="{2240AA13-B4A4-C144-8257-3BD648E4411B}"/>
              </a:ext>
            </a:extLst>
          </p:cNvPr>
          <p:cNvSpPr txBox="1">
            <a:spLocks/>
          </p:cNvSpPr>
          <p:nvPr/>
        </p:nvSpPr>
        <p:spPr>
          <a:xfrm>
            <a:off x="2812491" y="4631779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Reparación</a:t>
            </a:r>
            <a:r>
              <a:rPr lang="es-CL" sz="2400" dirty="0">
                <a:latin typeface="Avenir Light" panose="020B0402020203020204" pitchFamily="34" charset="77"/>
              </a:rPr>
              <a:t> bomba de agua sector media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xmlns="" id="{3F887801-38C5-8546-B28F-5C693FE77C98}"/>
              </a:ext>
            </a:extLst>
          </p:cNvPr>
          <p:cNvSpPr txBox="1">
            <a:spLocks/>
          </p:cNvSpPr>
          <p:nvPr/>
        </p:nvSpPr>
        <p:spPr>
          <a:xfrm>
            <a:off x="2812490" y="5086714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Mantención</a:t>
            </a:r>
            <a:r>
              <a:rPr lang="es-CL" sz="2400" dirty="0">
                <a:latin typeface="Avenir Light" panose="020B0402020203020204" pitchFamily="34" charset="77"/>
              </a:rPr>
              <a:t> Sala Multiuso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21" name="Título 1">
            <a:extLst>
              <a:ext uri="{FF2B5EF4-FFF2-40B4-BE49-F238E27FC236}">
                <a16:creationId xmlns:a16="http://schemas.microsoft.com/office/drawing/2014/main" xmlns="" id="{67CB2577-68E9-D94F-A682-4E744AC09179}"/>
              </a:ext>
            </a:extLst>
          </p:cNvPr>
          <p:cNvSpPr txBox="1">
            <a:spLocks/>
          </p:cNvSpPr>
          <p:nvPr/>
        </p:nvSpPr>
        <p:spPr>
          <a:xfrm>
            <a:off x="2812489" y="5530020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Adquisición</a:t>
            </a:r>
            <a:r>
              <a:rPr lang="es-CL" sz="2400" dirty="0">
                <a:latin typeface="Avenir Light" panose="020B0402020203020204" pitchFamily="34" charset="77"/>
              </a:rPr>
              <a:t> de material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xmlns="" id="{7F40DD10-A740-614D-A71C-AF0429F6BC5B}"/>
              </a:ext>
            </a:extLst>
          </p:cNvPr>
          <p:cNvSpPr txBox="1">
            <a:spLocks/>
          </p:cNvSpPr>
          <p:nvPr/>
        </p:nvSpPr>
        <p:spPr>
          <a:xfrm>
            <a:off x="2812488" y="5980091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Arreglos</a:t>
            </a:r>
            <a:r>
              <a:rPr lang="es-CL" sz="2400" dirty="0">
                <a:latin typeface="Avenir Light" panose="020B0402020203020204" pitchFamily="34" charset="77"/>
              </a:rPr>
              <a:t> varios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pic>
        <p:nvPicPr>
          <p:cNvPr id="24" name="Imagen 23">
            <a:extLst>
              <a:ext uri="{FF2B5EF4-FFF2-40B4-BE49-F238E27FC236}">
                <a16:creationId xmlns:a16="http://schemas.microsoft.com/office/drawing/2014/main" xmlns="" id="{2F38C16E-4BE3-1C40-8691-2BE8B47F46E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357931"/>
      </p:ext>
    </p:extLst>
  </p:cSld>
  <p:clrMapOvr>
    <a:masterClrMapping/>
  </p:clrMapOvr>
  <p:transition spd="slow" advTm="22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500"/>
                            </p:stCondLst>
                            <p:childTnLst>
                              <p:par>
                                <p:cTn id="4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500"/>
                            </p:stCondLst>
                            <p:childTnLst>
                              <p:par>
                                <p:cTn id="5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500"/>
                            </p:stCondLst>
                            <p:childTnLst>
                              <p:par>
                                <p:cTn id="5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500"/>
                            </p:stCondLst>
                            <p:childTnLst>
                              <p:par>
                                <p:cTn id="6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1500"/>
                            </p:stCondLst>
                            <p:childTnLst>
                              <p:par>
                                <p:cTn id="6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1700748" y="996119"/>
            <a:ext cx="8790503" cy="7193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>
                <a:latin typeface="Avenir Light" panose="020B0402020203020204" pitchFamily="34" charset="77"/>
              </a:rPr>
              <a:t>PRO</a:t>
            </a:r>
            <a:r>
              <a:rPr lang="es-CL" b="1" dirty="0">
                <a:latin typeface="Avenir Black" panose="02000503020000020003" pitchFamily="2" charset="0"/>
              </a:rPr>
              <a:t>RETENCIÓN</a:t>
            </a:r>
            <a:endParaRPr lang="es-CL" dirty="0">
              <a:latin typeface="Avenir Light" panose="020B0402020203020204" pitchFamily="34" charset="77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xmlns="" id="{2F6A3762-159E-8545-9F6A-A29C8728C689}"/>
              </a:ext>
            </a:extLst>
          </p:cNvPr>
          <p:cNvSpPr txBox="1">
            <a:spLocks/>
          </p:cNvSpPr>
          <p:nvPr/>
        </p:nvSpPr>
        <p:spPr>
          <a:xfrm>
            <a:off x="5007896" y="5454842"/>
            <a:ext cx="2400951" cy="2833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Colegio </a:t>
            </a:r>
            <a:r>
              <a:rPr lang="es-CL" sz="1400" b="1" dirty="0">
                <a:solidFill>
                  <a:schemeClr val="bg1"/>
                </a:solidFill>
                <a:latin typeface="Avenir Black" panose="02000503020000020003" pitchFamily="2" charset="0"/>
              </a:rPr>
              <a:t>Rafael </a:t>
            </a:r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Eyzaguirre</a:t>
            </a:r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xmlns="" id="{0DA87CBA-2445-664F-A409-94DA1E02B8C4}"/>
              </a:ext>
            </a:extLst>
          </p:cNvPr>
          <p:cNvCxnSpPr>
            <a:cxnSpLocks/>
          </p:cNvCxnSpPr>
          <p:nvPr/>
        </p:nvCxnSpPr>
        <p:spPr>
          <a:xfrm>
            <a:off x="1831877" y="1576217"/>
            <a:ext cx="0" cy="472784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xmlns="" id="{D388368C-1B5C-2C42-8718-0750AEA670FF}"/>
              </a:ext>
            </a:extLst>
          </p:cNvPr>
          <p:cNvCxnSpPr>
            <a:cxnSpLocks/>
          </p:cNvCxnSpPr>
          <p:nvPr/>
        </p:nvCxnSpPr>
        <p:spPr>
          <a:xfrm flipH="1">
            <a:off x="3928873" y="1199282"/>
            <a:ext cx="6124" cy="509633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ítulo 1">
            <a:extLst>
              <a:ext uri="{FF2B5EF4-FFF2-40B4-BE49-F238E27FC236}">
                <a16:creationId xmlns:a16="http://schemas.microsoft.com/office/drawing/2014/main" xmlns="" id="{55B046A5-E585-7448-8CE6-D5265DB11FD9}"/>
              </a:ext>
            </a:extLst>
          </p:cNvPr>
          <p:cNvSpPr txBox="1">
            <a:spLocks/>
          </p:cNvSpPr>
          <p:nvPr/>
        </p:nvSpPr>
        <p:spPr>
          <a:xfrm>
            <a:off x="1700747" y="1691998"/>
            <a:ext cx="8790503" cy="4774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3200" dirty="0">
                <a:latin typeface="Avenir Light" panose="020B0402020203020204" pitchFamily="34" charset="77"/>
              </a:rPr>
              <a:t>GESTIÓN</a:t>
            </a:r>
            <a:r>
              <a:rPr lang="es-CL" sz="3200" b="1" dirty="0">
                <a:latin typeface="Avenir Black" panose="02000503020000020003" pitchFamily="2" charset="0"/>
              </a:rPr>
              <a:t> </a:t>
            </a:r>
            <a:r>
              <a:rPr lang="es-CL" sz="3200" b="1" dirty="0">
                <a:solidFill>
                  <a:srgbClr val="FFC000"/>
                </a:solidFill>
                <a:latin typeface="Avenir Black" panose="02000503020000020003" pitchFamily="2" charset="0"/>
              </a:rPr>
              <a:t>ECONÓMICA 2019</a:t>
            </a:r>
            <a:endParaRPr lang="es-CL" sz="3200" dirty="0">
              <a:solidFill>
                <a:srgbClr val="FFC000"/>
              </a:solidFill>
              <a:latin typeface="Avenir Light" panose="020B0402020203020204" pitchFamily="34" charset="77"/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xmlns="" id="{17B41B71-B47B-2647-881B-FFFF1730EE8E}"/>
              </a:ext>
            </a:extLst>
          </p:cNvPr>
          <p:cNvSpPr txBox="1">
            <a:spLocks/>
          </p:cNvSpPr>
          <p:nvPr/>
        </p:nvSpPr>
        <p:spPr>
          <a:xfrm>
            <a:off x="2774814" y="2665729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Saldo 2018				</a:t>
            </a:r>
            <a:r>
              <a:rPr lang="es-CL" sz="2400" b="1" dirty="0">
                <a:solidFill>
                  <a:srgbClr val="FFC000"/>
                </a:solidFill>
                <a:latin typeface="Avenir Black" panose="02000503020000020003" pitchFamily="2" charset="0"/>
              </a:rPr>
              <a:t>$ 1.062.676</a:t>
            </a: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xmlns="" id="{90F5D565-3D6A-9E49-8D71-1C3F9DE4F544}"/>
              </a:ext>
            </a:extLst>
          </p:cNvPr>
          <p:cNvSpPr txBox="1">
            <a:spLocks/>
          </p:cNvSpPr>
          <p:nvPr/>
        </p:nvSpPr>
        <p:spPr>
          <a:xfrm>
            <a:off x="2774813" y="3190305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Ingresos 2019			</a:t>
            </a:r>
            <a:r>
              <a:rPr lang="es-CL" sz="2400" b="1" dirty="0">
                <a:solidFill>
                  <a:srgbClr val="FFC000"/>
                </a:solidFill>
                <a:latin typeface="Avenir Black" panose="02000503020000020003" pitchFamily="2" charset="0"/>
              </a:rPr>
              <a:t>$4.173.596</a:t>
            </a:r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xmlns="" id="{A011614A-81E7-9A49-B019-EB152353B585}"/>
              </a:ext>
            </a:extLst>
          </p:cNvPr>
          <p:cNvSpPr txBox="1">
            <a:spLocks/>
          </p:cNvSpPr>
          <p:nvPr/>
        </p:nvSpPr>
        <p:spPr>
          <a:xfrm>
            <a:off x="2774812" y="3714881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Total ingresos			</a:t>
            </a:r>
            <a:r>
              <a:rPr lang="es-CL" sz="2400" b="1" dirty="0">
                <a:solidFill>
                  <a:srgbClr val="FFC000"/>
                </a:solidFill>
                <a:latin typeface="Avenir Black" panose="02000503020000020003" pitchFamily="2" charset="0"/>
              </a:rPr>
              <a:t>$5.236.272</a:t>
            </a: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43AD35D2-5B2C-8046-8584-D96AFC291792}"/>
              </a:ext>
            </a:extLst>
          </p:cNvPr>
          <p:cNvSpPr txBox="1">
            <a:spLocks/>
          </p:cNvSpPr>
          <p:nvPr/>
        </p:nvSpPr>
        <p:spPr>
          <a:xfrm>
            <a:off x="2774811" y="4239457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Remuneraciones			</a:t>
            </a:r>
            <a:r>
              <a:rPr lang="es-CL" sz="2400" b="1" dirty="0">
                <a:solidFill>
                  <a:srgbClr val="FFC000"/>
                </a:solidFill>
                <a:latin typeface="Avenir Black" panose="02000503020000020003" pitchFamily="2" charset="0"/>
              </a:rPr>
              <a:t>$----------------</a:t>
            </a: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xmlns="" id="{E751D75A-EDF8-A54C-9731-5684DE3431E2}"/>
              </a:ext>
            </a:extLst>
          </p:cNvPr>
          <p:cNvSpPr txBox="1">
            <a:spLocks/>
          </p:cNvSpPr>
          <p:nvPr/>
        </p:nvSpPr>
        <p:spPr>
          <a:xfrm>
            <a:off x="2774810" y="4764033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Gastos del año			</a:t>
            </a:r>
            <a:r>
              <a:rPr lang="es-CL" sz="2400" b="1" dirty="0">
                <a:solidFill>
                  <a:srgbClr val="FFC000"/>
                </a:solidFill>
                <a:latin typeface="Avenir Black" panose="02000503020000020003" pitchFamily="2" charset="0"/>
              </a:rPr>
              <a:t>$4.111.531</a:t>
            </a:r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xmlns="" id="{43016708-730C-2A46-AD8E-4C5820632B5A}"/>
              </a:ext>
            </a:extLst>
          </p:cNvPr>
          <p:cNvSpPr txBox="1">
            <a:spLocks/>
          </p:cNvSpPr>
          <p:nvPr/>
        </p:nvSpPr>
        <p:spPr>
          <a:xfrm>
            <a:off x="2774809" y="5288609"/>
            <a:ext cx="6867111" cy="370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latin typeface="Avenir Heavy" panose="02000503020000020003" pitchFamily="2" charset="0"/>
              </a:rPr>
              <a:t>Saldo final 2019</a:t>
            </a:r>
            <a:r>
              <a:rPr lang="es-CL" sz="2400" dirty="0">
                <a:latin typeface="Avenir Light" panose="020B0402020203020204" pitchFamily="34" charset="77"/>
              </a:rPr>
              <a:t>			</a:t>
            </a:r>
            <a:r>
              <a:rPr lang="es-CL" sz="2400" b="1" dirty="0">
                <a:solidFill>
                  <a:srgbClr val="FFC000"/>
                </a:solidFill>
                <a:latin typeface="Avenir Black" panose="02000503020000020003" pitchFamily="2" charset="0"/>
              </a:rPr>
              <a:t>$1.119.741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04100F01-5354-6D44-BEAF-02D4374CCE1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767674"/>
      </p:ext>
    </p:extLst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5" grpId="0"/>
      <p:bldP spid="16" grpId="0"/>
      <p:bldP spid="17" grpId="0"/>
      <p:bldP spid="18" grpId="0"/>
      <p:bldP spid="1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1700749" y="279962"/>
            <a:ext cx="8790503" cy="6059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>
                <a:latin typeface="Avenir Light" panose="020B0402020203020204" pitchFamily="34" charset="77"/>
              </a:rPr>
              <a:t>PROYECTO </a:t>
            </a:r>
            <a:r>
              <a:rPr lang="es-CL" b="1" dirty="0">
                <a:latin typeface="Avenir Black" panose="02000503020000020003" pitchFamily="2" charset="0"/>
              </a:rPr>
              <a:t>2020</a:t>
            </a:r>
            <a:endParaRPr lang="es-CL" dirty="0">
              <a:latin typeface="Avenir Light" panose="020B0402020203020204" pitchFamily="34" charset="77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xmlns="" id="{0DA87CBA-2445-664F-A409-94DA1E02B8C4}"/>
              </a:ext>
            </a:extLst>
          </p:cNvPr>
          <p:cNvCxnSpPr>
            <a:cxnSpLocks/>
          </p:cNvCxnSpPr>
          <p:nvPr/>
        </p:nvCxnSpPr>
        <p:spPr>
          <a:xfrm>
            <a:off x="1831877" y="1576217"/>
            <a:ext cx="0" cy="472784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xmlns="" id="{D388368C-1B5C-2C42-8718-0750AEA670FF}"/>
              </a:ext>
            </a:extLst>
          </p:cNvPr>
          <p:cNvCxnSpPr>
            <a:cxnSpLocks/>
          </p:cNvCxnSpPr>
          <p:nvPr/>
        </p:nvCxnSpPr>
        <p:spPr>
          <a:xfrm flipH="1">
            <a:off x="4001304" y="1207726"/>
            <a:ext cx="6124" cy="509633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xmlns="" id="{856545F6-B178-F241-A66E-28F23668E3F0}"/>
              </a:ext>
            </a:extLst>
          </p:cNvPr>
          <p:cNvCxnSpPr>
            <a:cxnSpLocks/>
          </p:cNvCxnSpPr>
          <p:nvPr/>
        </p:nvCxnSpPr>
        <p:spPr>
          <a:xfrm>
            <a:off x="5936525" y="1265349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>
            <a:extLst>
              <a:ext uri="{FF2B5EF4-FFF2-40B4-BE49-F238E27FC236}">
                <a16:creationId xmlns:a16="http://schemas.microsoft.com/office/drawing/2014/main" xmlns="" id="{19C06EF4-2AB3-FD49-8DFE-09694A64ED36}"/>
              </a:ext>
            </a:extLst>
          </p:cNvPr>
          <p:cNvSpPr txBox="1">
            <a:spLocks/>
          </p:cNvSpPr>
          <p:nvPr/>
        </p:nvSpPr>
        <p:spPr>
          <a:xfrm>
            <a:off x="427511" y="965207"/>
            <a:ext cx="11280573" cy="7496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Mantener y potenciar el trabajo académico, a partir de </a:t>
            </a:r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planes estratégicos </a:t>
            </a:r>
            <a:r>
              <a:rPr lang="es-CL" sz="2400" dirty="0">
                <a:latin typeface="Avenir Light" panose="020B0402020203020204" pitchFamily="34" charset="77"/>
              </a:rPr>
              <a:t>definidos institucionalmente</a:t>
            </a: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xmlns="" id="{095C4E92-9F8F-9343-868E-54E491407C3D}"/>
              </a:ext>
            </a:extLst>
          </p:cNvPr>
          <p:cNvSpPr txBox="1">
            <a:spLocks/>
          </p:cNvSpPr>
          <p:nvPr/>
        </p:nvSpPr>
        <p:spPr>
          <a:xfrm>
            <a:off x="427510" y="1714816"/>
            <a:ext cx="11280573" cy="7496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Analizar y revisar permanentemente </a:t>
            </a:r>
            <a:r>
              <a:rPr lang="es-CL" sz="2400" dirty="0">
                <a:latin typeface="Avenir Light" panose="020B0402020203020204" pitchFamily="34" charset="77"/>
              </a:rPr>
              <a:t>las dificultades académicas, que presentan los alumnos de enseñanza básica y media </a:t>
            </a:r>
            <a:r>
              <a:rPr lang="es-CL" sz="1800" dirty="0">
                <a:latin typeface="Avenir Light" panose="020B0402020203020204" pitchFamily="34" charset="77"/>
              </a:rPr>
              <a:t>(antiguos o nuevos)</a:t>
            </a:r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xmlns="" id="{EFBE4572-716F-C44B-9D50-B7F4492402BE}"/>
              </a:ext>
            </a:extLst>
          </p:cNvPr>
          <p:cNvSpPr txBox="1">
            <a:spLocks/>
          </p:cNvSpPr>
          <p:nvPr/>
        </p:nvSpPr>
        <p:spPr>
          <a:xfrm>
            <a:off x="427509" y="2464425"/>
            <a:ext cx="11280573" cy="7496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Reforzamiento para los estudiantes </a:t>
            </a:r>
            <a:r>
              <a:rPr lang="es-CL" sz="2400" dirty="0">
                <a:latin typeface="Avenir Light" panose="020B0402020203020204" pitchFamily="34" charset="77"/>
              </a:rPr>
              <a:t>que necesitan apoyo en Lenguaje y Matemática, para nivelar los aprendizajes.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xmlns="" id="{F917DB8D-7058-EE47-87D3-9CBAEDBBE7D7}"/>
              </a:ext>
            </a:extLst>
          </p:cNvPr>
          <p:cNvSpPr txBox="1">
            <a:spLocks/>
          </p:cNvSpPr>
          <p:nvPr/>
        </p:nvSpPr>
        <p:spPr>
          <a:xfrm>
            <a:off x="427508" y="3214034"/>
            <a:ext cx="11280573" cy="7496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Supervisión del </a:t>
            </a:r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buen funcionamiento </a:t>
            </a:r>
            <a:r>
              <a:rPr lang="es-CL" sz="2400" dirty="0">
                <a:latin typeface="Avenir Light" panose="020B0402020203020204" pitchFamily="34" charset="77"/>
              </a:rPr>
              <a:t>de los procesos administrativos y pedagógicos.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21" name="Título 1">
            <a:extLst>
              <a:ext uri="{FF2B5EF4-FFF2-40B4-BE49-F238E27FC236}">
                <a16:creationId xmlns:a16="http://schemas.microsoft.com/office/drawing/2014/main" xmlns="" id="{079F3CAC-4046-1E44-B277-4511EBE8FF4C}"/>
              </a:ext>
            </a:extLst>
          </p:cNvPr>
          <p:cNvSpPr txBox="1">
            <a:spLocks/>
          </p:cNvSpPr>
          <p:nvPr/>
        </p:nvSpPr>
        <p:spPr>
          <a:xfrm>
            <a:off x="427507" y="3963643"/>
            <a:ext cx="11280573" cy="7496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Jornadas de capacitación y </a:t>
            </a:r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formación para los profesores y Asistentes </a:t>
            </a:r>
            <a:r>
              <a:rPr lang="es-CL" sz="2400" dirty="0">
                <a:latin typeface="Avenir Light" panose="020B0402020203020204" pitchFamily="34" charset="77"/>
              </a:rPr>
              <a:t>de la Educación.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xmlns="" id="{47687D3D-4FCC-604C-B108-656F8109317D}"/>
              </a:ext>
            </a:extLst>
          </p:cNvPr>
          <p:cNvSpPr txBox="1">
            <a:spLocks/>
          </p:cNvSpPr>
          <p:nvPr/>
        </p:nvSpPr>
        <p:spPr>
          <a:xfrm>
            <a:off x="427506" y="4713252"/>
            <a:ext cx="7010245" cy="436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Plan de </a:t>
            </a:r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mejoramiento SIMCE y PSU</a:t>
            </a:r>
            <a:endParaRPr lang="es-CL" sz="1800" b="1" dirty="0">
              <a:solidFill>
                <a:srgbClr val="FFC000"/>
              </a:solidFill>
              <a:latin typeface="Avenir Heavy" panose="02000503020000020003" pitchFamily="2" charset="0"/>
            </a:endParaRPr>
          </a:p>
        </p:txBody>
      </p:sp>
      <p:sp>
        <p:nvSpPr>
          <p:cNvPr id="24" name="Título 1">
            <a:extLst>
              <a:ext uri="{FF2B5EF4-FFF2-40B4-BE49-F238E27FC236}">
                <a16:creationId xmlns:a16="http://schemas.microsoft.com/office/drawing/2014/main" xmlns="" id="{53777499-7D47-0343-9333-3328917B38CB}"/>
              </a:ext>
            </a:extLst>
          </p:cNvPr>
          <p:cNvSpPr txBox="1">
            <a:spLocks/>
          </p:cNvSpPr>
          <p:nvPr/>
        </p:nvSpPr>
        <p:spPr>
          <a:xfrm>
            <a:off x="427505" y="5164003"/>
            <a:ext cx="7010245" cy="436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Preuniversitario</a:t>
            </a:r>
            <a:r>
              <a:rPr lang="es-CL" sz="2400" dirty="0">
                <a:latin typeface="Avenir Light" panose="020B0402020203020204" pitchFamily="34" charset="77"/>
              </a:rPr>
              <a:t> para Cuarto Medio con CEPECH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xmlns="" id="{7438A573-80D5-BD49-A82C-B332EEA32937}"/>
              </a:ext>
            </a:extLst>
          </p:cNvPr>
          <p:cNvSpPr txBox="1">
            <a:spLocks/>
          </p:cNvSpPr>
          <p:nvPr/>
        </p:nvSpPr>
        <p:spPr>
          <a:xfrm>
            <a:off x="427504" y="5614754"/>
            <a:ext cx="8622711" cy="436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Mayor comunicación </a:t>
            </a:r>
            <a:r>
              <a:rPr lang="es-CL" sz="2400" dirty="0">
                <a:latin typeface="Avenir Light" panose="020B0402020203020204" pitchFamily="34" charset="77"/>
              </a:rPr>
              <a:t>Familia-Colegio (Papinotas)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26" name="Título 1">
            <a:extLst>
              <a:ext uri="{FF2B5EF4-FFF2-40B4-BE49-F238E27FC236}">
                <a16:creationId xmlns:a16="http://schemas.microsoft.com/office/drawing/2014/main" xmlns="" id="{72C58717-E9E3-2342-AE84-38671A6CD377}"/>
              </a:ext>
            </a:extLst>
          </p:cNvPr>
          <p:cNvSpPr txBox="1">
            <a:spLocks/>
          </p:cNvSpPr>
          <p:nvPr/>
        </p:nvSpPr>
        <p:spPr>
          <a:xfrm>
            <a:off x="427503" y="6065505"/>
            <a:ext cx="7010245" cy="436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Uso del </a:t>
            </a:r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Libro Digital</a:t>
            </a:r>
            <a:r>
              <a:rPr lang="es-CL" sz="2400" dirty="0">
                <a:latin typeface="Avenir Light" panose="020B0402020203020204" pitchFamily="34" charset="77"/>
              </a:rPr>
              <a:t> (Papinotas)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pic>
        <p:nvPicPr>
          <p:cNvPr id="27" name="Imagen 26">
            <a:extLst>
              <a:ext uri="{FF2B5EF4-FFF2-40B4-BE49-F238E27FC236}">
                <a16:creationId xmlns:a16="http://schemas.microsoft.com/office/drawing/2014/main" xmlns="" id="{E1BF4AEF-E033-4D45-9649-F8AD2B8C54F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643585"/>
      </p:ext>
    </p:extLst>
  </p:cSld>
  <p:clrMapOvr>
    <a:masterClrMapping/>
  </p:clrMapOvr>
  <p:transition spd="slow" advTm="32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500"/>
                            </p:stCondLst>
                            <p:childTnLst>
                              <p:par>
                                <p:cTn id="4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500"/>
                            </p:stCondLst>
                            <p:childTnLst>
                              <p:par>
                                <p:cTn id="5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1700749" y="279962"/>
            <a:ext cx="8790503" cy="6059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>
                <a:latin typeface="Avenir Light" panose="020B0402020203020204" pitchFamily="34" charset="77"/>
              </a:rPr>
              <a:t>PROYECTO </a:t>
            </a:r>
            <a:r>
              <a:rPr lang="es-CL" b="1" dirty="0">
                <a:latin typeface="Avenir Black" panose="02000503020000020003" pitchFamily="2" charset="0"/>
              </a:rPr>
              <a:t>2020</a:t>
            </a:r>
            <a:endParaRPr lang="es-CL" dirty="0">
              <a:latin typeface="Avenir Light" panose="020B0402020203020204" pitchFamily="34" charset="77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xmlns="" id="{0DA87CBA-2445-664F-A409-94DA1E02B8C4}"/>
              </a:ext>
            </a:extLst>
          </p:cNvPr>
          <p:cNvCxnSpPr>
            <a:cxnSpLocks/>
          </p:cNvCxnSpPr>
          <p:nvPr/>
        </p:nvCxnSpPr>
        <p:spPr>
          <a:xfrm>
            <a:off x="1831877" y="1576217"/>
            <a:ext cx="0" cy="472784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xmlns="" id="{D388368C-1B5C-2C42-8718-0750AEA670FF}"/>
              </a:ext>
            </a:extLst>
          </p:cNvPr>
          <p:cNvCxnSpPr>
            <a:cxnSpLocks/>
          </p:cNvCxnSpPr>
          <p:nvPr/>
        </p:nvCxnSpPr>
        <p:spPr>
          <a:xfrm flipH="1">
            <a:off x="4001304" y="1207726"/>
            <a:ext cx="6124" cy="509633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xmlns="" id="{856545F6-B178-F241-A66E-28F23668E3F0}"/>
              </a:ext>
            </a:extLst>
          </p:cNvPr>
          <p:cNvCxnSpPr>
            <a:cxnSpLocks/>
          </p:cNvCxnSpPr>
          <p:nvPr/>
        </p:nvCxnSpPr>
        <p:spPr>
          <a:xfrm>
            <a:off x="5936525" y="1265349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>
            <a:extLst>
              <a:ext uri="{FF2B5EF4-FFF2-40B4-BE49-F238E27FC236}">
                <a16:creationId xmlns:a16="http://schemas.microsoft.com/office/drawing/2014/main" xmlns="" id="{19C06EF4-2AB3-FD49-8DFE-09694A64ED36}"/>
              </a:ext>
            </a:extLst>
          </p:cNvPr>
          <p:cNvSpPr txBox="1">
            <a:spLocks/>
          </p:cNvSpPr>
          <p:nvPr/>
        </p:nvSpPr>
        <p:spPr>
          <a:xfrm>
            <a:off x="427511" y="965207"/>
            <a:ext cx="11280573" cy="7496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Participar en el </a:t>
            </a:r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Campeonato Intercolegial </a:t>
            </a:r>
            <a:r>
              <a:rPr lang="es-CL" sz="2400" dirty="0">
                <a:latin typeface="Avenir Light" panose="020B0402020203020204" pitchFamily="34" charset="77"/>
              </a:rPr>
              <a:t>con sede en Santiago, Colegio Isabel</a:t>
            </a:r>
          </a:p>
          <a:p>
            <a:r>
              <a:rPr lang="es-CL" sz="2400" dirty="0">
                <a:latin typeface="Avenir Light" panose="020B0402020203020204" pitchFamily="34" charset="77"/>
              </a:rPr>
              <a:t>La Católica </a:t>
            </a:r>
            <a:r>
              <a:rPr lang="es-CL" sz="1800" dirty="0">
                <a:latin typeface="Avenir Light" panose="020B0402020203020204" pitchFamily="34" charset="77"/>
              </a:rPr>
              <a:t>(14, 15 y 16 de agosto)</a:t>
            </a: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xmlns="" id="{095C4E92-9F8F-9343-868E-54E491407C3D}"/>
              </a:ext>
            </a:extLst>
          </p:cNvPr>
          <p:cNvSpPr txBox="1">
            <a:spLocks/>
          </p:cNvSpPr>
          <p:nvPr/>
        </p:nvSpPr>
        <p:spPr>
          <a:xfrm>
            <a:off x="427510" y="1818513"/>
            <a:ext cx="11280573" cy="384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Talleres</a:t>
            </a:r>
            <a:r>
              <a:rPr lang="es-CL" sz="2400" dirty="0">
                <a:latin typeface="Avenir Light" panose="020B0402020203020204" pitchFamily="34" charset="77"/>
              </a:rPr>
              <a:t> extra programáticos </a:t>
            </a:r>
            <a:r>
              <a:rPr lang="es-CL" sz="1800" dirty="0">
                <a:latin typeface="Avenir Light" panose="020B0402020203020204" pitchFamily="34" charset="77"/>
              </a:rPr>
              <a:t>(inicio mes de abril)</a:t>
            </a:r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xmlns="" id="{F917DB8D-7058-EE47-87D3-9CBAEDBBE7D7}"/>
              </a:ext>
            </a:extLst>
          </p:cNvPr>
          <p:cNvSpPr txBox="1">
            <a:spLocks/>
          </p:cNvSpPr>
          <p:nvPr/>
        </p:nvSpPr>
        <p:spPr>
          <a:xfrm>
            <a:off x="427502" y="2844817"/>
            <a:ext cx="11421991" cy="43655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Salidas pedagógicas </a:t>
            </a:r>
            <a:r>
              <a:rPr lang="es-CL" sz="2400" dirty="0">
                <a:latin typeface="Avenir Light" panose="020B0402020203020204" pitchFamily="34" charset="77"/>
              </a:rPr>
              <a:t>como apoyo pedagógico a los contenidos de las asignaturas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21" name="Título 1">
            <a:extLst>
              <a:ext uri="{FF2B5EF4-FFF2-40B4-BE49-F238E27FC236}">
                <a16:creationId xmlns:a16="http://schemas.microsoft.com/office/drawing/2014/main" xmlns="" id="{079F3CAC-4046-1E44-B277-4511EBE8FF4C}"/>
              </a:ext>
            </a:extLst>
          </p:cNvPr>
          <p:cNvSpPr txBox="1">
            <a:spLocks/>
          </p:cNvSpPr>
          <p:nvPr/>
        </p:nvSpPr>
        <p:spPr>
          <a:xfrm>
            <a:off x="427507" y="4463274"/>
            <a:ext cx="11280573" cy="11576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Continuar</a:t>
            </a:r>
            <a:r>
              <a:rPr lang="es-CL" sz="2400" dirty="0">
                <a:latin typeface="Avenir Light" panose="020B0402020203020204" pitchFamily="34" charset="77"/>
              </a:rPr>
              <a:t> con algunas actividades, tales como: Café de las Artes, participación en Campeonato Comunales, Corrida Familiar, Gala Folklórica, Tallarinata, Cantando Navidad y otras.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xmlns="" id="{47687D3D-4FCC-604C-B108-656F8109317D}"/>
              </a:ext>
            </a:extLst>
          </p:cNvPr>
          <p:cNvSpPr txBox="1">
            <a:spLocks/>
          </p:cNvSpPr>
          <p:nvPr/>
        </p:nvSpPr>
        <p:spPr>
          <a:xfrm>
            <a:off x="427501" y="3382112"/>
            <a:ext cx="7010245" cy="436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Plan </a:t>
            </a:r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Pastoral de formación</a:t>
            </a:r>
            <a:endParaRPr lang="es-CL" sz="1800" b="1" dirty="0">
              <a:solidFill>
                <a:srgbClr val="FFC000"/>
              </a:solidFill>
              <a:latin typeface="Avenir Heavy" panose="02000503020000020003" pitchFamily="2" charset="0"/>
            </a:endParaRPr>
          </a:p>
        </p:txBody>
      </p:sp>
      <p:sp>
        <p:nvSpPr>
          <p:cNvPr id="24" name="Título 1">
            <a:extLst>
              <a:ext uri="{FF2B5EF4-FFF2-40B4-BE49-F238E27FC236}">
                <a16:creationId xmlns:a16="http://schemas.microsoft.com/office/drawing/2014/main" xmlns="" id="{53777499-7D47-0343-9333-3328917B38CB}"/>
              </a:ext>
            </a:extLst>
          </p:cNvPr>
          <p:cNvSpPr txBox="1">
            <a:spLocks/>
          </p:cNvSpPr>
          <p:nvPr/>
        </p:nvSpPr>
        <p:spPr>
          <a:xfrm>
            <a:off x="427502" y="2306773"/>
            <a:ext cx="7010245" cy="436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>
                <a:latin typeface="Avenir Light" panose="020B0402020203020204" pitchFamily="34" charset="77"/>
              </a:rPr>
              <a:t>Proyectos de </a:t>
            </a:r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ciencias</a:t>
            </a:r>
            <a:r>
              <a:rPr lang="es-CL" sz="2400" dirty="0">
                <a:latin typeface="Avenir Light" panose="020B0402020203020204" pitchFamily="34" charset="77"/>
              </a:rPr>
              <a:t> (Feria cientifica)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xmlns="" id="{9E076500-B6E6-1948-8A67-0F222ED6BBCB}"/>
              </a:ext>
            </a:extLst>
          </p:cNvPr>
          <p:cNvSpPr txBox="1">
            <a:spLocks/>
          </p:cNvSpPr>
          <p:nvPr/>
        </p:nvSpPr>
        <p:spPr>
          <a:xfrm>
            <a:off x="427501" y="3918334"/>
            <a:ext cx="7010245" cy="436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Retiros y </a:t>
            </a:r>
            <a:r>
              <a:rPr lang="es-CL" sz="2400" b="1" dirty="0" smtClean="0">
                <a:solidFill>
                  <a:srgbClr val="FFC000"/>
                </a:solidFill>
                <a:latin typeface="Avenir Heavy" panose="02000503020000020003" pitchFamily="2" charset="0"/>
              </a:rPr>
              <a:t>Encuentros </a:t>
            </a:r>
            <a:r>
              <a:rPr lang="es-CL" sz="2400" dirty="0">
                <a:latin typeface="Avenir Light" panose="020B0402020203020204" pitchFamily="34" charset="77"/>
              </a:rPr>
              <a:t>con Cristo a los alumnos</a:t>
            </a:r>
            <a:endParaRPr lang="es-CL" sz="1800" b="1" dirty="0">
              <a:solidFill>
                <a:srgbClr val="FFC000"/>
              </a:solidFill>
              <a:latin typeface="Avenir Heavy" panose="02000503020000020003" pitchFamily="2" charset="0"/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xmlns="" id="{4F90965B-9D11-2148-8DD6-90D6F73355A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633870"/>
      </p:ext>
    </p:extLst>
  </p:cSld>
  <p:clrMapOvr>
    <a:masterClrMapping/>
  </p:clrMapOvr>
  <p:transition spd="slow" advTm="32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8" grpId="0"/>
      <p:bldP spid="20" grpId="0"/>
      <p:bldP spid="21" grpId="0"/>
      <p:bldP spid="23" grpId="0"/>
      <p:bldP spid="24" grpId="0"/>
      <p:bldP spid="1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1700748" y="642811"/>
            <a:ext cx="8790503" cy="6059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>
                <a:latin typeface="Avenir Light" panose="020B0402020203020204" pitchFamily="34" charset="77"/>
              </a:rPr>
              <a:t>PROYECTO </a:t>
            </a:r>
            <a:r>
              <a:rPr lang="es-CL" b="1" dirty="0">
                <a:latin typeface="Avenir Black" panose="02000503020000020003" pitchFamily="2" charset="0"/>
              </a:rPr>
              <a:t>2020</a:t>
            </a:r>
            <a:endParaRPr lang="es-CL" dirty="0">
              <a:latin typeface="Avenir Light" panose="020B0402020203020204" pitchFamily="34" charset="77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xmlns="" id="{0DA87CBA-2445-664F-A409-94DA1E02B8C4}"/>
              </a:ext>
            </a:extLst>
          </p:cNvPr>
          <p:cNvCxnSpPr>
            <a:cxnSpLocks/>
          </p:cNvCxnSpPr>
          <p:nvPr/>
        </p:nvCxnSpPr>
        <p:spPr>
          <a:xfrm>
            <a:off x="1831877" y="1576217"/>
            <a:ext cx="0" cy="472784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xmlns="" id="{D388368C-1B5C-2C42-8718-0750AEA670FF}"/>
              </a:ext>
            </a:extLst>
          </p:cNvPr>
          <p:cNvCxnSpPr>
            <a:cxnSpLocks/>
          </p:cNvCxnSpPr>
          <p:nvPr/>
        </p:nvCxnSpPr>
        <p:spPr>
          <a:xfrm flipH="1">
            <a:off x="4001304" y="1207726"/>
            <a:ext cx="6124" cy="509633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xmlns="" id="{856545F6-B178-F241-A66E-28F23668E3F0}"/>
              </a:ext>
            </a:extLst>
          </p:cNvPr>
          <p:cNvCxnSpPr>
            <a:cxnSpLocks/>
          </p:cNvCxnSpPr>
          <p:nvPr/>
        </p:nvCxnSpPr>
        <p:spPr>
          <a:xfrm>
            <a:off x="5936525" y="1265349"/>
            <a:ext cx="0" cy="51444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>
            <a:extLst>
              <a:ext uri="{FF2B5EF4-FFF2-40B4-BE49-F238E27FC236}">
                <a16:creationId xmlns:a16="http://schemas.microsoft.com/office/drawing/2014/main" xmlns="" id="{19C06EF4-2AB3-FD49-8DFE-09694A64ED36}"/>
              </a:ext>
            </a:extLst>
          </p:cNvPr>
          <p:cNvSpPr txBox="1">
            <a:spLocks/>
          </p:cNvSpPr>
          <p:nvPr/>
        </p:nvSpPr>
        <p:spPr>
          <a:xfrm>
            <a:off x="3514667" y="1328056"/>
            <a:ext cx="5162665" cy="4162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400" b="1" dirty="0">
                <a:solidFill>
                  <a:srgbClr val="FFC000"/>
                </a:solidFill>
                <a:latin typeface="Avenir Heavy" panose="02000503020000020003" pitchFamily="2" charset="0"/>
              </a:rPr>
              <a:t>PARTICIPACIÓN</a:t>
            </a:r>
            <a:r>
              <a:rPr lang="es-CL" sz="2400" dirty="0">
                <a:latin typeface="Avenir Light" panose="020B0402020203020204" pitchFamily="34" charset="77"/>
              </a:rPr>
              <a:t> DE LOS PADRES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xmlns="" id="{095C4E92-9F8F-9343-868E-54E491407C3D}"/>
              </a:ext>
            </a:extLst>
          </p:cNvPr>
          <p:cNvSpPr txBox="1">
            <a:spLocks/>
          </p:cNvSpPr>
          <p:nvPr/>
        </p:nvSpPr>
        <p:spPr>
          <a:xfrm>
            <a:off x="4365226" y="1949722"/>
            <a:ext cx="3735420" cy="384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400" dirty="0" smtClean="0">
                <a:latin typeface="Avenir Light" panose="020B0402020203020204" pitchFamily="34" charset="77"/>
              </a:rPr>
              <a:t>   Cena </a:t>
            </a:r>
            <a:r>
              <a:rPr lang="es-CL" sz="2400" dirty="0">
                <a:latin typeface="Avenir Light" panose="020B0402020203020204" pitchFamily="34" charset="77"/>
              </a:rPr>
              <a:t>de Pan y Vino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xmlns="" id="{F917DB8D-7058-EE47-87D3-9CBAEDBBE7D7}"/>
              </a:ext>
            </a:extLst>
          </p:cNvPr>
          <p:cNvSpPr txBox="1">
            <a:spLocks/>
          </p:cNvSpPr>
          <p:nvPr/>
        </p:nvSpPr>
        <p:spPr>
          <a:xfrm>
            <a:off x="4700955" y="2976026"/>
            <a:ext cx="2989384" cy="43655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400" dirty="0" smtClean="0">
                <a:latin typeface="Avenir Light" panose="020B0402020203020204" pitchFamily="34" charset="77"/>
              </a:rPr>
              <a:t>Bingo Familiar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21" name="Título 1">
            <a:extLst>
              <a:ext uri="{FF2B5EF4-FFF2-40B4-BE49-F238E27FC236}">
                <a16:creationId xmlns:a16="http://schemas.microsoft.com/office/drawing/2014/main" xmlns="" id="{079F3CAC-4046-1E44-B277-4511EBE8FF4C}"/>
              </a:ext>
            </a:extLst>
          </p:cNvPr>
          <p:cNvSpPr txBox="1">
            <a:spLocks/>
          </p:cNvSpPr>
          <p:nvPr/>
        </p:nvSpPr>
        <p:spPr>
          <a:xfrm>
            <a:off x="4466872" y="4594483"/>
            <a:ext cx="3387590" cy="436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400" dirty="0">
                <a:latin typeface="Avenir Light" panose="020B0402020203020204" pitchFamily="34" charset="77"/>
              </a:rPr>
              <a:t>Cantando </a:t>
            </a:r>
            <a:r>
              <a:rPr lang="es-CL" sz="2400" dirty="0" smtClean="0">
                <a:latin typeface="Avenir Light" panose="020B0402020203020204" pitchFamily="34" charset="77"/>
              </a:rPr>
              <a:t>en Navidad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xmlns="" id="{47687D3D-4FCC-604C-B108-656F8109317D}"/>
              </a:ext>
            </a:extLst>
          </p:cNvPr>
          <p:cNvSpPr txBox="1">
            <a:spLocks/>
          </p:cNvSpPr>
          <p:nvPr/>
        </p:nvSpPr>
        <p:spPr>
          <a:xfrm>
            <a:off x="4595446" y="3513321"/>
            <a:ext cx="3094893" cy="436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400" dirty="0" smtClean="0">
                <a:latin typeface="Avenir Light" panose="020B0402020203020204" pitchFamily="34" charset="77"/>
              </a:rPr>
              <a:t>Día de la </a:t>
            </a:r>
            <a:r>
              <a:rPr lang="es-CL" sz="2400" dirty="0" err="1" smtClean="0">
                <a:latin typeface="Avenir Light" panose="020B0402020203020204" pitchFamily="34" charset="77"/>
              </a:rPr>
              <a:t>Chilenidad</a:t>
            </a:r>
            <a:endParaRPr lang="es-CL" sz="1800" b="1" dirty="0">
              <a:solidFill>
                <a:srgbClr val="FFC000"/>
              </a:solidFill>
              <a:latin typeface="Avenir Heavy" panose="02000503020000020003" pitchFamily="2" charset="0"/>
            </a:endParaRPr>
          </a:p>
        </p:txBody>
      </p:sp>
      <p:sp>
        <p:nvSpPr>
          <p:cNvPr id="24" name="Título 1">
            <a:extLst>
              <a:ext uri="{FF2B5EF4-FFF2-40B4-BE49-F238E27FC236}">
                <a16:creationId xmlns:a16="http://schemas.microsoft.com/office/drawing/2014/main" xmlns="" id="{53777499-7D47-0343-9333-3328917B38CB}"/>
              </a:ext>
            </a:extLst>
          </p:cNvPr>
          <p:cNvSpPr txBox="1">
            <a:spLocks/>
          </p:cNvSpPr>
          <p:nvPr/>
        </p:nvSpPr>
        <p:spPr>
          <a:xfrm>
            <a:off x="3305908" y="2437982"/>
            <a:ext cx="5920155" cy="436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400" dirty="0" err="1" smtClean="0">
                <a:latin typeface="Avenir Light" panose="020B0402020203020204" pitchFamily="34" charset="77"/>
              </a:rPr>
              <a:t>Tallarinata</a:t>
            </a:r>
            <a:r>
              <a:rPr lang="es-CL" sz="2400" dirty="0" smtClean="0">
                <a:latin typeface="Avenir Light" panose="020B0402020203020204" pitchFamily="34" charset="77"/>
              </a:rPr>
              <a:t> Solidaria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xmlns="" id="{9E076500-B6E6-1948-8A67-0F222ED6BBCB}"/>
              </a:ext>
            </a:extLst>
          </p:cNvPr>
          <p:cNvSpPr txBox="1">
            <a:spLocks/>
          </p:cNvSpPr>
          <p:nvPr/>
        </p:nvSpPr>
        <p:spPr>
          <a:xfrm>
            <a:off x="5076790" y="4049543"/>
            <a:ext cx="1719471" cy="436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400" dirty="0">
                <a:latin typeface="Avenir Light" panose="020B0402020203020204" pitchFamily="34" charset="77"/>
              </a:rPr>
              <a:t>Kermeses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xmlns="" id="{A6A652D3-2862-5140-B7B7-DFAAA9AE3757}"/>
              </a:ext>
            </a:extLst>
          </p:cNvPr>
          <p:cNvSpPr txBox="1">
            <a:spLocks/>
          </p:cNvSpPr>
          <p:nvPr/>
        </p:nvSpPr>
        <p:spPr>
          <a:xfrm>
            <a:off x="4466872" y="5097106"/>
            <a:ext cx="3223467" cy="436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400" dirty="0">
                <a:latin typeface="Avenir Light" panose="020B0402020203020204" pitchFamily="34" charset="77"/>
              </a:rPr>
              <a:t>Campaña solidarias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xmlns="" id="{FA782511-39AE-8149-9550-A26B461F3731}"/>
              </a:ext>
            </a:extLst>
          </p:cNvPr>
          <p:cNvSpPr txBox="1">
            <a:spLocks/>
          </p:cNvSpPr>
          <p:nvPr/>
        </p:nvSpPr>
        <p:spPr>
          <a:xfrm>
            <a:off x="5334860" y="5599729"/>
            <a:ext cx="1203330" cy="4365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400" dirty="0">
                <a:latin typeface="Avenir Light" panose="020B0402020203020204" pitchFamily="34" charset="77"/>
              </a:rPr>
              <a:t>Retiros</a:t>
            </a:r>
            <a:endParaRPr lang="es-CL" sz="1800" dirty="0">
              <a:latin typeface="Avenir Light" panose="020B0402020203020204" pitchFamily="34" charset="77"/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xmlns="" id="{FAAFD3CF-0373-5E42-A28E-3E60D87D895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021786"/>
      </p:ext>
    </p:extLst>
  </p:cSld>
  <p:clrMapOvr>
    <a:masterClrMapping/>
  </p:clrMapOvr>
  <p:transition spd="slow" advTm="14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8" grpId="0"/>
      <p:bldP spid="20" grpId="0"/>
      <p:bldP spid="21" grpId="0"/>
      <p:bldP spid="23" grpId="0"/>
      <p:bldP spid="24" grpId="0"/>
      <p:bldP spid="16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3706368" y="597407"/>
            <a:ext cx="4779264" cy="7193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>
                <a:latin typeface="Avenir Light" panose="020B0402020203020204" pitchFamily="34" charset="77"/>
              </a:rPr>
              <a:t>NUESTRA</a:t>
            </a:r>
            <a:r>
              <a:rPr lang="es-CL" b="1" dirty="0">
                <a:latin typeface="Avenir Black" panose="02000503020000020003" pitchFamily="2" charset="0"/>
              </a:rPr>
              <a:t>VISIÓN</a:t>
            </a:r>
            <a:endParaRPr lang="es-CL" dirty="0">
              <a:latin typeface="Avenir Light" panose="020B0402020203020204" pitchFamily="34" charset="77"/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xmlns="" id="{2DF7392A-DCDB-054B-947A-599538A0193B}"/>
              </a:ext>
            </a:extLst>
          </p:cNvPr>
          <p:cNvSpPr txBox="1">
            <a:spLocks/>
          </p:cNvSpPr>
          <p:nvPr/>
        </p:nvSpPr>
        <p:spPr>
          <a:xfrm>
            <a:off x="390525" y="1800225"/>
            <a:ext cx="11487150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000" dirty="0">
                <a:latin typeface="Avenir Light" panose="020B0402020203020204" pitchFamily="34" charset="77"/>
              </a:rPr>
              <a:t>Buscamos </a:t>
            </a:r>
            <a:r>
              <a:rPr lang="es-CL" altLang="es-CL" sz="2000" b="1" dirty="0">
                <a:solidFill>
                  <a:srgbClr val="FFC000"/>
                </a:solidFill>
                <a:latin typeface="Avenir Black" panose="02000503020000020003" pitchFamily="2" charset="0"/>
              </a:rPr>
              <a:t>desarrollar en los estudiantes </a:t>
            </a:r>
            <a:r>
              <a:rPr lang="es-CL" altLang="es-CL" sz="2000" dirty="0">
                <a:latin typeface="Avenir Light" panose="020B0402020203020204" pitchFamily="34" charset="77"/>
              </a:rPr>
              <a:t>un proceso creciente en el pensar, en el hacer y en el ser.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xmlns="" id="{2F6A3762-159E-8545-9F6A-A29C8728C689}"/>
              </a:ext>
            </a:extLst>
          </p:cNvPr>
          <p:cNvSpPr txBox="1">
            <a:spLocks/>
          </p:cNvSpPr>
          <p:nvPr/>
        </p:nvSpPr>
        <p:spPr>
          <a:xfrm>
            <a:off x="4881977" y="6595024"/>
            <a:ext cx="2428046" cy="3196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Colegio </a:t>
            </a:r>
            <a:r>
              <a:rPr lang="es-CL" sz="1400" b="1" dirty="0">
                <a:solidFill>
                  <a:schemeClr val="bg1"/>
                </a:solidFill>
                <a:latin typeface="Avenir Black" panose="02000503020000020003" pitchFamily="2" charset="0"/>
              </a:rPr>
              <a:t>Rafael </a:t>
            </a:r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Eyzaguirre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44ECBDE2-B289-C443-9ACC-87095513221E}"/>
              </a:ext>
            </a:extLst>
          </p:cNvPr>
          <p:cNvSpPr/>
          <p:nvPr/>
        </p:nvSpPr>
        <p:spPr>
          <a:xfrm>
            <a:off x="390525" y="2543052"/>
            <a:ext cx="11170508" cy="885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180"/>
              </a:lnSpc>
            </a:pPr>
            <a:r>
              <a:rPr lang="es-CL" altLang="es-CL" sz="2000" dirty="0">
                <a:latin typeface="Avenir Light" panose="020B0402020203020204" pitchFamily="34" charset="77"/>
              </a:rPr>
              <a:t>Proponiendo una </a:t>
            </a:r>
            <a:r>
              <a:rPr lang="es-CL" altLang="es-CL" sz="2000" b="1" dirty="0">
                <a:solidFill>
                  <a:srgbClr val="FFC000"/>
                </a:solidFill>
                <a:latin typeface="Avenir Black" panose="02000503020000020003" pitchFamily="2" charset="0"/>
              </a:rPr>
              <a:t>acción educativa </a:t>
            </a:r>
            <a:r>
              <a:rPr lang="es-CL" altLang="es-CL" sz="2000" dirty="0">
                <a:latin typeface="Avenir Light" panose="020B0402020203020204" pitchFamily="34" charset="77"/>
              </a:rPr>
              <a:t>que acoja la formación de actitudes y valores, a través de acciones concretas hacia la comunidad. 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783656E2-36D6-7E4E-841C-672D3A9F158E}"/>
              </a:ext>
            </a:extLst>
          </p:cNvPr>
          <p:cNvSpPr/>
          <p:nvPr/>
        </p:nvSpPr>
        <p:spPr>
          <a:xfrm>
            <a:off x="390525" y="3656658"/>
            <a:ext cx="11348394" cy="879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180"/>
              </a:lnSpc>
            </a:pPr>
            <a:r>
              <a:rPr lang="es-CL" altLang="es-CL" sz="2000" dirty="0">
                <a:latin typeface="Avenir Light" panose="020B0402020203020204" pitchFamily="34" charset="77"/>
              </a:rPr>
              <a:t>Aspiramos a ser un centro educativo que, a partir del proceso dinámico de la educación, </a:t>
            </a:r>
            <a:r>
              <a:rPr lang="es-CL" altLang="es-CL" sz="2000" b="1" dirty="0">
                <a:solidFill>
                  <a:srgbClr val="FFC000"/>
                </a:solidFill>
                <a:latin typeface="Avenir Black" panose="02000503020000020003" pitchFamily="2" charset="0"/>
              </a:rPr>
              <a:t>contribuya al desarrollo integral de nuevas generaciones</a:t>
            </a:r>
            <a:r>
              <a:rPr lang="es-CL" altLang="es-CL" sz="2000" dirty="0">
                <a:latin typeface="Avenir Light" panose="020B0402020203020204" pitchFamily="34" charset="77"/>
              </a:rPr>
              <a:t> del Cajón del Maipo. 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CF3E4916-8ED1-FC4F-B241-F2ADA3C5FBD2}"/>
              </a:ext>
            </a:extLst>
          </p:cNvPr>
          <p:cNvSpPr/>
          <p:nvPr/>
        </p:nvSpPr>
        <p:spPr>
          <a:xfrm>
            <a:off x="379398" y="4874297"/>
            <a:ext cx="11348393" cy="878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180"/>
              </a:lnSpc>
            </a:pPr>
            <a:r>
              <a:rPr lang="es-CL" altLang="es-CL" sz="2000" dirty="0">
                <a:latin typeface="Avenir Light" panose="020B0402020203020204" pitchFamily="34" charset="77"/>
              </a:rPr>
              <a:t>Nuestro ideal es entregar herramientas para la </a:t>
            </a:r>
            <a:r>
              <a:rPr lang="es-CL" altLang="es-CL" sz="2000" b="1" dirty="0">
                <a:solidFill>
                  <a:srgbClr val="FFC000"/>
                </a:solidFill>
                <a:latin typeface="Avenir Black" panose="02000503020000020003" pitchFamily="2" charset="0"/>
              </a:rPr>
              <a:t>concreción de proyectos de vida </a:t>
            </a:r>
            <a:r>
              <a:rPr lang="es-CL" altLang="es-CL" sz="2000" dirty="0">
                <a:latin typeface="Avenir Light" panose="020B0402020203020204" pitchFamily="34" charset="77"/>
              </a:rPr>
              <a:t>que favorezcan la identidad. 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1CE7037A-76BE-2A46-9192-73533557B59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286976"/>
      </p:ext>
    </p:extLst>
  </p:cSld>
  <p:clrMapOvr>
    <a:masterClrMapping/>
  </p:clrMapOvr>
  <p:transition spd="slow" advTm="2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2" presetClass="entr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2" presetClass="entr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3" grpId="0"/>
      <p:bldP spid="6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82B3E53F-DD1B-824E-94B6-0A25D345FCF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6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47000"/>
                    </a14:imgEffect>
                    <a14:imgEffect>
                      <a14:brightnessContrast bright="19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953744"/>
            <a:ext cx="12192000" cy="4638907"/>
          </a:xfrm>
          <a:prstGeom prst="rect">
            <a:avLst/>
          </a:prstGeom>
          <a:effectLst>
            <a:glow>
              <a:schemeClr val="accent1">
                <a:alpha val="40000"/>
              </a:schemeClr>
            </a:glow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1016914" y="1593596"/>
            <a:ext cx="10158172" cy="20977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8800" dirty="0">
                <a:effectLst>
                  <a:outerShdw blurRad="101600" dist="12700" dir="5400000" sx="99000" sy="99000" algn="ctr" rotWithShape="0">
                    <a:srgbClr val="000000">
                      <a:alpha val="43137"/>
                    </a:srgbClr>
                  </a:outerShdw>
                </a:effectLst>
                <a:latin typeface="Avenir Light" panose="020B0402020203020204" pitchFamily="34" charset="77"/>
              </a:rPr>
              <a:t>Gracias, que</a:t>
            </a:r>
          </a:p>
          <a:p>
            <a:pPr algn="ctr"/>
            <a:r>
              <a:rPr lang="es-CL" sz="8800" b="1" dirty="0">
                <a:solidFill>
                  <a:srgbClr val="FFC000"/>
                </a:solidFill>
                <a:effectLst>
                  <a:outerShdw blurRad="101600" dist="12700" dir="5400000" sx="99000" sy="99000" algn="ctr" rotWithShape="0">
                    <a:srgbClr val="000000">
                      <a:alpha val="43137"/>
                    </a:srgbClr>
                  </a:outerShdw>
                </a:effectLst>
                <a:latin typeface="Avenir Heavy" panose="02000503020000020003" pitchFamily="2" charset="0"/>
              </a:rPr>
              <a:t>Dios les bendiga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977842AA-53FB-8A49-83EC-924F0CA1B4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8350" y="4141240"/>
            <a:ext cx="81153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538609"/>
      </p:ext>
    </p:extLst>
  </p:cSld>
  <p:clrMapOvr>
    <a:masterClrMapping/>
  </p:clrMapOvr>
  <p:transition spd="slow" advTm="14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2229278" y="635507"/>
            <a:ext cx="8262876" cy="7193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 smtClean="0">
                <a:latin typeface="Avenir Light" panose="020B0402020203020204" pitchFamily="34" charset="77"/>
              </a:rPr>
              <a:t>NUESTRA </a:t>
            </a:r>
            <a:r>
              <a:rPr lang="es-CL" b="1" dirty="0" smtClean="0">
                <a:latin typeface="Avenir Black" panose="02000503020000020003" pitchFamily="2" charset="0"/>
              </a:rPr>
              <a:t>RAÍZ </a:t>
            </a:r>
            <a:r>
              <a:rPr lang="es-CL" dirty="0" smtClean="0">
                <a:latin typeface="Avenir Light" panose="020B0402020203020204" pitchFamily="34" charset="77"/>
              </a:rPr>
              <a:t>CARISMÁTICA</a:t>
            </a:r>
            <a:endParaRPr lang="es-CL" dirty="0">
              <a:latin typeface="Avenir Light" panose="020B0402020203020204" pitchFamily="34" charset="77"/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xmlns="" id="{2DF7392A-DCDB-054B-947A-599538A0193B}"/>
              </a:ext>
            </a:extLst>
          </p:cNvPr>
          <p:cNvSpPr txBox="1">
            <a:spLocks/>
          </p:cNvSpPr>
          <p:nvPr/>
        </p:nvSpPr>
        <p:spPr>
          <a:xfrm>
            <a:off x="1986105" y="2466976"/>
            <a:ext cx="8219790" cy="1676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7200" b="1" i="1" dirty="0">
                <a:latin typeface="Avenir Black Oblique" panose="02000503020000020003" pitchFamily="2" charset="0"/>
              </a:rPr>
              <a:t>PIEDAD Y LETRAS</a:t>
            </a:r>
          </a:p>
          <a:p>
            <a:pPr>
              <a:lnSpc>
                <a:spcPts val="3180"/>
              </a:lnSpc>
            </a:pPr>
            <a:endParaRPr lang="es-CL" sz="7200" dirty="0">
              <a:latin typeface="Avenir Light" panose="020B0402020203020204" pitchFamily="34" charset="77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xmlns="" id="{2F6A3762-159E-8545-9F6A-A29C8728C689}"/>
              </a:ext>
            </a:extLst>
          </p:cNvPr>
          <p:cNvSpPr txBox="1">
            <a:spLocks/>
          </p:cNvSpPr>
          <p:nvPr/>
        </p:nvSpPr>
        <p:spPr>
          <a:xfrm>
            <a:off x="4881977" y="6595024"/>
            <a:ext cx="2428046" cy="3196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Colegio </a:t>
            </a:r>
            <a:r>
              <a:rPr lang="es-CL" sz="1400" b="1" dirty="0">
                <a:solidFill>
                  <a:schemeClr val="bg1"/>
                </a:solidFill>
                <a:latin typeface="Avenir Black" panose="02000503020000020003" pitchFamily="2" charset="0"/>
              </a:rPr>
              <a:t>Rafael </a:t>
            </a:r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Eyzaguirre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xmlns="" id="{DE9028D0-4E32-D84B-AD3A-F406AE835148}"/>
              </a:ext>
            </a:extLst>
          </p:cNvPr>
          <p:cNvSpPr txBox="1">
            <a:spLocks/>
          </p:cNvSpPr>
          <p:nvPr/>
        </p:nvSpPr>
        <p:spPr>
          <a:xfrm>
            <a:off x="2229277" y="3883532"/>
            <a:ext cx="7790593" cy="15552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>
                <a:latin typeface="Avenir Light" panose="020B0402020203020204" pitchFamily="34" charset="77"/>
              </a:rPr>
              <a:t>Armonizando e integrando</a:t>
            </a:r>
          </a:p>
          <a:p>
            <a:pPr algn="ctr"/>
            <a:r>
              <a:rPr lang="es-CL" dirty="0">
                <a:latin typeface="Avenir Light" panose="020B0402020203020204" pitchFamily="34" charset="77"/>
              </a:rPr>
              <a:t>Pedagogía y Pastoral</a:t>
            </a:r>
          </a:p>
        </p:txBody>
      </p:sp>
      <p:pic>
        <p:nvPicPr>
          <p:cNvPr id="4" name="Gráfico 3" descr="Aula de clases">
            <a:extLst>
              <a:ext uri="{FF2B5EF4-FFF2-40B4-BE49-F238E27FC236}">
                <a16:creationId xmlns:a16="http://schemas.microsoft.com/office/drawing/2014/main" xmlns="" id="{752069C2-4052-634B-8291-FB87DC0732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26942" y="4143376"/>
            <a:ext cx="1839930" cy="183993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A56517FE-5A87-FC41-9ED0-F6862806FD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85693" y="4236135"/>
            <a:ext cx="1154698" cy="1555243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5CC6F9F2-E0E4-3A43-8437-6377E3892334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979839"/>
      </p:ext>
    </p:extLst>
  </p:cSld>
  <p:clrMapOvr>
    <a:masterClrMapping/>
  </p:clrMapOvr>
  <p:transition spd="slow" advTm="8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3819438" y="408647"/>
            <a:ext cx="5125269" cy="7193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 smtClean="0">
                <a:latin typeface="Avenir Black" panose="02000503020000020003" pitchFamily="2" charset="0"/>
              </a:rPr>
              <a:t>PIEDAS </a:t>
            </a:r>
            <a:r>
              <a:rPr lang="es-CL" dirty="0" smtClean="0">
                <a:latin typeface="Avenir Light" panose="020B0402020203020204" pitchFamily="34" charset="77"/>
              </a:rPr>
              <a:t>Y </a:t>
            </a:r>
            <a:r>
              <a:rPr lang="es-CL" b="1" dirty="0" smtClean="0">
                <a:latin typeface="Avenir Black" panose="02000503020000020003" pitchFamily="2" charset="0"/>
              </a:rPr>
              <a:t>LETRAS</a:t>
            </a:r>
            <a:endParaRPr lang="es-CL" b="1" dirty="0">
              <a:latin typeface="Avenir Black" panose="02000503020000020003" pitchFamily="2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xmlns="" id="{2F6A3762-159E-8545-9F6A-A29C8728C689}"/>
              </a:ext>
            </a:extLst>
          </p:cNvPr>
          <p:cNvSpPr txBox="1">
            <a:spLocks/>
          </p:cNvSpPr>
          <p:nvPr/>
        </p:nvSpPr>
        <p:spPr>
          <a:xfrm>
            <a:off x="4881977" y="6595024"/>
            <a:ext cx="2428046" cy="3196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Colegio </a:t>
            </a:r>
            <a:r>
              <a:rPr lang="es-CL" sz="1400" b="1" dirty="0">
                <a:solidFill>
                  <a:schemeClr val="bg1"/>
                </a:solidFill>
                <a:latin typeface="Avenir Black" panose="02000503020000020003" pitchFamily="2" charset="0"/>
              </a:rPr>
              <a:t>Rafael </a:t>
            </a:r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Eyzaguirre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xmlns="" id="{DE9028D0-4E32-D84B-AD3A-F406AE835148}"/>
              </a:ext>
            </a:extLst>
          </p:cNvPr>
          <p:cNvSpPr txBox="1">
            <a:spLocks/>
          </p:cNvSpPr>
          <p:nvPr/>
        </p:nvSpPr>
        <p:spPr>
          <a:xfrm>
            <a:off x="2228077" y="1658705"/>
            <a:ext cx="7790593" cy="71933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>
                <a:latin typeface="Avenir Medium" panose="02000503020000020003" pitchFamily="2" charset="0"/>
              </a:rPr>
              <a:t>Dirigimos la mirada a</a:t>
            </a:r>
          </a:p>
        </p:txBody>
      </p:sp>
      <p:pic>
        <p:nvPicPr>
          <p:cNvPr id="5" name="Gráfico 4" descr="Flecha circular">
            <a:extLst>
              <a:ext uri="{FF2B5EF4-FFF2-40B4-BE49-F238E27FC236}">
                <a16:creationId xmlns:a16="http://schemas.microsoft.com/office/drawing/2014/main" xmlns="" id="{4C8090D2-CFF0-4040-B9BB-FF426B962D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695567" y="2903765"/>
            <a:ext cx="2800865" cy="2800865"/>
          </a:xfrm>
          <a:prstGeom prst="rect">
            <a:avLst/>
          </a:prstGeom>
        </p:spPr>
      </p:pic>
      <p:sp>
        <p:nvSpPr>
          <p:cNvPr id="11" name="Título 1">
            <a:extLst>
              <a:ext uri="{FF2B5EF4-FFF2-40B4-BE49-F238E27FC236}">
                <a16:creationId xmlns:a16="http://schemas.microsoft.com/office/drawing/2014/main" xmlns="" id="{5C1C3A96-A0C3-3A40-BEA1-E0F715DB6CB6}"/>
              </a:ext>
            </a:extLst>
          </p:cNvPr>
          <p:cNvSpPr txBox="1">
            <a:spLocks/>
          </p:cNvSpPr>
          <p:nvPr/>
        </p:nvSpPr>
        <p:spPr>
          <a:xfrm>
            <a:off x="4642492" y="2667097"/>
            <a:ext cx="2907015" cy="532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3200" dirty="0">
                <a:latin typeface="Avenir Light" panose="020B0402020203020204" pitchFamily="34" charset="77"/>
              </a:rPr>
              <a:t>La sociedad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xmlns="" id="{7B2E8D3A-CA7B-EE49-9730-A7429BBB5589}"/>
              </a:ext>
            </a:extLst>
          </p:cNvPr>
          <p:cNvSpPr txBox="1">
            <a:spLocks/>
          </p:cNvSpPr>
          <p:nvPr/>
        </p:nvSpPr>
        <p:spPr>
          <a:xfrm>
            <a:off x="7323434" y="3813939"/>
            <a:ext cx="4040189" cy="532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3200" dirty="0">
                <a:latin typeface="Avenir Light" panose="020B0402020203020204" pitchFamily="34" charset="77"/>
              </a:rPr>
              <a:t>La familia y la mujer</a:t>
            </a: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xmlns="" id="{3D954413-3F06-4A49-9A33-71748250ACF5}"/>
              </a:ext>
            </a:extLst>
          </p:cNvPr>
          <p:cNvSpPr txBox="1">
            <a:spLocks/>
          </p:cNvSpPr>
          <p:nvPr/>
        </p:nvSpPr>
        <p:spPr>
          <a:xfrm>
            <a:off x="6796216" y="5189541"/>
            <a:ext cx="4040189" cy="532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3200" dirty="0">
                <a:latin typeface="Avenir Light" panose="020B0402020203020204" pitchFamily="34" charset="77"/>
              </a:rPr>
              <a:t>La iglesia</a:t>
            </a: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xmlns="" id="{29268FB0-56F6-7249-A005-6D63ABCAF2B6}"/>
              </a:ext>
            </a:extLst>
          </p:cNvPr>
          <p:cNvSpPr txBox="1">
            <a:spLocks/>
          </p:cNvSpPr>
          <p:nvPr/>
        </p:nvSpPr>
        <p:spPr>
          <a:xfrm>
            <a:off x="1626345" y="5204023"/>
            <a:ext cx="4040189" cy="532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3200" dirty="0">
                <a:latin typeface="Avenir Light" panose="020B0402020203020204" pitchFamily="34" charset="77"/>
              </a:rPr>
              <a:t>La persona</a:t>
            </a:r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xmlns="" id="{47ADDE0D-48FF-BA4A-B5C3-2EDB44D73D10}"/>
              </a:ext>
            </a:extLst>
          </p:cNvPr>
          <p:cNvSpPr txBox="1">
            <a:spLocks/>
          </p:cNvSpPr>
          <p:nvPr/>
        </p:nvSpPr>
        <p:spPr>
          <a:xfrm>
            <a:off x="870542" y="3828420"/>
            <a:ext cx="4040189" cy="532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3200" dirty="0">
                <a:latin typeface="Avenir Light" panose="020B0402020203020204" pitchFamily="34" charset="77"/>
              </a:rPr>
              <a:t>La escuela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CE678421-1933-C449-971D-C3A50E9FD41D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045708"/>
      </p:ext>
    </p:extLst>
  </p:cSld>
  <p:clrMapOvr>
    <a:masterClrMapping/>
  </p:clrMapOvr>
  <p:transition spd="slow" advTm="12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1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1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1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500"/>
                            </p:stCondLst>
                            <p:childTnLst>
                              <p:par>
                                <p:cTn id="34" presetID="1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500"/>
                            </p:stCondLst>
                            <p:childTnLst>
                              <p:par>
                                <p:cTn id="39" presetID="1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1" grpId="0"/>
      <p:bldP spid="12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2890943" y="523215"/>
            <a:ext cx="6410111" cy="7193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>
                <a:latin typeface="Avenir Black" panose="02000503020000020003" pitchFamily="2" charset="0"/>
              </a:rPr>
              <a:t>FORMACIÓN </a:t>
            </a:r>
            <a:r>
              <a:rPr lang="es-CL" dirty="0">
                <a:latin typeface="Avenir Light" panose="020B0402020203020204" pitchFamily="34" charset="77"/>
              </a:rPr>
              <a:t>EN LA </a:t>
            </a:r>
            <a:r>
              <a:rPr lang="es-CL" b="1" dirty="0">
                <a:latin typeface="Avenir Black" panose="02000503020000020003" pitchFamily="2" charset="0"/>
              </a:rPr>
              <a:t>FE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xmlns="" id="{2F6A3762-159E-8545-9F6A-A29C8728C689}"/>
              </a:ext>
            </a:extLst>
          </p:cNvPr>
          <p:cNvSpPr txBox="1">
            <a:spLocks/>
          </p:cNvSpPr>
          <p:nvPr/>
        </p:nvSpPr>
        <p:spPr>
          <a:xfrm>
            <a:off x="4881977" y="6595024"/>
            <a:ext cx="2428046" cy="3196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Colegio </a:t>
            </a:r>
            <a:r>
              <a:rPr lang="es-CL" sz="1400" b="1" dirty="0">
                <a:solidFill>
                  <a:schemeClr val="bg1"/>
                </a:solidFill>
                <a:latin typeface="Avenir Black" panose="02000503020000020003" pitchFamily="2" charset="0"/>
              </a:rPr>
              <a:t>Rafael </a:t>
            </a:r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Eyzaguirre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xmlns="" id="{DE9028D0-4E32-D84B-AD3A-F406AE835148}"/>
              </a:ext>
            </a:extLst>
          </p:cNvPr>
          <p:cNvSpPr txBox="1">
            <a:spLocks/>
          </p:cNvSpPr>
          <p:nvPr/>
        </p:nvSpPr>
        <p:spPr>
          <a:xfrm>
            <a:off x="3614951" y="1618020"/>
            <a:ext cx="4962097" cy="8286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4000" b="1" dirty="0">
                <a:solidFill>
                  <a:srgbClr val="FFC000"/>
                </a:solidFill>
                <a:latin typeface="Avenir Black" panose="02000503020000020003" pitchFamily="2" charset="0"/>
              </a:rPr>
              <a:t>Catequesis</a:t>
            </a:r>
            <a:r>
              <a:rPr lang="es-CL" sz="4000" dirty="0">
                <a:latin typeface="Avenir Light" panose="020B0402020203020204" pitchFamily="34" charset="77"/>
              </a:rPr>
              <a:t> Familiar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xmlns="" id="{BB85BDF8-E9FE-0A49-8D30-52B35215C11B}"/>
              </a:ext>
            </a:extLst>
          </p:cNvPr>
          <p:cNvSpPr txBox="1">
            <a:spLocks/>
          </p:cNvSpPr>
          <p:nvPr/>
        </p:nvSpPr>
        <p:spPr>
          <a:xfrm>
            <a:off x="383703" y="2613943"/>
            <a:ext cx="6005298" cy="8286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4000" b="1" dirty="0">
                <a:solidFill>
                  <a:srgbClr val="FFC000"/>
                </a:solidFill>
                <a:latin typeface="Avenir Black" panose="02000503020000020003" pitchFamily="2" charset="0"/>
              </a:rPr>
              <a:t>Catequesis</a:t>
            </a:r>
            <a:r>
              <a:rPr lang="es-CL" sz="4000" dirty="0">
                <a:latin typeface="Avenir Light" panose="020B0402020203020204" pitchFamily="34" charset="77"/>
              </a:rPr>
              <a:t> Confirmación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xmlns="" id="{6F9478E7-F3A8-CA46-8FAD-B970F2873434}"/>
              </a:ext>
            </a:extLst>
          </p:cNvPr>
          <p:cNvSpPr txBox="1">
            <a:spLocks/>
          </p:cNvSpPr>
          <p:nvPr/>
        </p:nvSpPr>
        <p:spPr>
          <a:xfrm>
            <a:off x="6636436" y="2442343"/>
            <a:ext cx="4695826" cy="8286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4000" b="1" dirty="0">
                <a:solidFill>
                  <a:srgbClr val="FFC000"/>
                </a:solidFill>
                <a:latin typeface="Avenir Black" panose="02000503020000020003" pitchFamily="2" charset="0"/>
              </a:rPr>
              <a:t>Pastoral</a:t>
            </a:r>
            <a:r>
              <a:rPr lang="es-CL" sz="4000" dirty="0">
                <a:latin typeface="Avenir Light" panose="020B0402020203020204" pitchFamily="34" charset="77"/>
              </a:rPr>
              <a:t> Padres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xmlns="" id="{15396EA6-AF0E-B14C-A6AB-DA0EBAF8DC64}"/>
              </a:ext>
            </a:extLst>
          </p:cNvPr>
          <p:cNvSpPr txBox="1">
            <a:spLocks/>
          </p:cNvSpPr>
          <p:nvPr/>
        </p:nvSpPr>
        <p:spPr>
          <a:xfrm>
            <a:off x="5574399" y="3288345"/>
            <a:ext cx="6005298" cy="8286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4000" b="1" dirty="0">
                <a:solidFill>
                  <a:srgbClr val="FFC000"/>
                </a:solidFill>
                <a:latin typeface="Avenir Black" panose="02000503020000020003" pitchFamily="2" charset="0"/>
              </a:rPr>
              <a:t>Celebraciones</a:t>
            </a:r>
            <a:r>
              <a:rPr lang="es-CL" sz="4000" dirty="0">
                <a:latin typeface="Avenir Light" panose="020B0402020203020204" pitchFamily="34" charset="77"/>
              </a:rPr>
              <a:t> Litúrgicas</a:t>
            </a: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xmlns="" id="{CC485513-3FD4-944D-A69B-3924B75677B7}"/>
              </a:ext>
            </a:extLst>
          </p:cNvPr>
          <p:cNvSpPr txBox="1">
            <a:spLocks/>
          </p:cNvSpPr>
          <p:nvPr/>
        </p:nvSpPr>
        <p:spPr>
          <a:xfrm>
            <a:off x="2117935" y="3380893"/>
            <a:ext cx="2762251" cy="8286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4000" b="1" dirty="0">
                <a:solidFill>
                  <a:srgbClr val="FFC000"/>
                </a:solidFill>
                <a:latin typeface="Avenir Black" panose="02000503020000020003" pitchFamily="2" charset="0"/>
              </a:rPr>
              <a:t>Formación</a:t>
            </a:r>
            <a:endParaRPr lang="es-CL" sz="4000" dirty="0">
              <a:solidFill>
                <a:srgbClr val="FFC000"/>
              </a:solidFill>
              <a:latin typeface="Avenir Light" panose="020B0402020203020204" pitchFamily="34" charset="77"/>
            </a:endParaRP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xmlns="" id="{BED63CB7-62FC-F74B-92B7-B507ADCF1298}"/>
              </a:ext>
            </a:extLst>
          </p:cNvPr>
          <p:cNvSpPr txBox="1">
            <a:spLocks/>
          </p:cNvSpPr>
          <p:nvPr/>
        </p:nvSpPr>
        <p:spPr>
          <a:xfrm>
            <a:off x="4880186" y="4083808"/>
            <a:ext cx="3662470" cy="8286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4000" b="1" dirty="0">
                <a:solidFill>
                  <a:srgbClr val="FFC000"/>
                </a:solidFill>
                <a:latin typeface="Avenir Black" panose="02000503020000020003" pitchFamily="2" charset="0"/>
              </a:rPr>
              <a:t>Pastoral</a:t>
            </a:r>
            <a:r>
              <a:rPr lang="es-CL" sz="4000" dirty="0">
                <a:latin typeface="Avenir Light" panose="020B0402020203020204" pitchFamily="34" charset="77"/>
              </a:rPr>
              <a:t> Social</a:t>
            </a:r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xmlns="" id="{F1C71663-D520-7C4E-ABF8-DA0C5EC78059}"/>
              </a:ext>
            </a:extLst>
          </p:cNvPr>
          <p:cNvSpPr txBox="1">
            <a:spLocks/>
          </p:cNvSpPr>
          <p:nvPr/>
        </p:nvSpPr>
        <p:spPr>
          <a:xfrm>
            <a:off x="170943" y="4364747"/>
            <a:ext cx="4777203" cy="6739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4000" b="1" dirty="0">
                <a:solidFill>
                  <a:srgbClr val="FFC000"/>
                </a:solidFill>
                <a:latin typeface="Avenir Black" panose="02000503020000020003" pitchFamily="2" charset="0"/>
              </a:rPr>
              <a:t>Grupos</a:t>
            </a:r>
            <a:r>
              <a:rPr lang="es-CL" sz="4000" dirty="0">
                <a:latin typeface="Avenir Light" panose="020B0402020203020204" pitchFamily="34" charset="77"/>
              </a:rPr>
              <a:t> Pastorales</a:t>
            </a: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97017735-61A9-A947-8609-B5A376DFA6DA}"/>
              </a:ext>
            </a:extLst>
          </p:cNvPr>
          <p:cNvSpPr txBox="1">
            <a:spLocks/>
          </p:cNvSpPr>
          <p:nvPr/>
        </p:nvSpPr>
        <p:spPr>
          <a:xfrm>
            <a:off x="6802494" y="5259003"/>
            <a:ext cx="4777203" cy="8286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4000" b="1" dirty="0">
                <a:solidFill>
                  <a:srgbClr val="FFC000"/>
                </a:solidFill>
                <a:latin typeface="Avenir Black" panose="02000503020000020003" pitchFamily="2" charset="0"/>
              </a:rPr>
              <a:t>Cena</a:t>
            </a:r>
            <a:r>
              <a:rPr lang="es-CL" sz="4000" dirty="0">
                <a:latin typeface="Avenir Light" panose="020B0402020203020204" pitchFamily="34" charset="77"/>
              </a:rPr>
              <a:t> de Pan y Vino</a:t>
            </a: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xmlns="" id="{3233537F-59DF-0D40-A423-5EF1462F62CF}"/>
              </a:ext>
            </a:extLst>
          </p:cNvPr>
          <p:cNvSpPr txBox="1">
            <a:spLocks/>
          </p:cNvSpPr>
          <p:nvPr/>
        </p:nvSpPr>
        <p:spPr>
          <a:xfrm>
            <a:off x="3037110" y="5064359"/>
            <a:ext cx="3383851" cy="8286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4000" b="1" dirty="0">
                <a:solidFill>
                  <a:srgbClr val="FFC000"/>
                </a:solidFill>
                <a:latin typeface="Avenir Black" panose="02000503020000020003" pitchFamily="2" charset="0"/>
              </a:rPr>
              <a:t>Campamento</a:t>
            </a:r>
            <a:endParaRPr lang="es-CL" sz="4000" dirty="0">
              <a:solidFill>
                <a:srgbClr val="FFC000"/>
              </a:solidFill>
              <a:latin typeface="Avenir Light" panose="020B0402020203020204" pitchFamily="34" charset="77"/>
            </a:endParaRPr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xmlns="" id="{45F23AFA-0AD8-304F-A1C0-44D6E9812A17}"/>
              </a:ext>
            </a:extLst>
          </p:cNvPr>
          <p:cNvSpPr txBox="1">
            <a:spLocks/>
          </p:cNvSpPr>
          <p:nvPr/>
        </p:nvSpPr>
        <p:spPr>
          <a:xfrm>
            <a:off x="8765686" y="4354625"/>
            <a:ext cx="2104363" cy="8286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4000" b="1" dirty="0">
                <a:solidFill>
                  <a:srgbClr val="FFC000"/>
                </a:solidFill>
                <a:latin typeface="Avenir Black" panose="02000503020000020003" pitchFamily="2" charset="0"/>
              </a:rPr>
              <a:t>Retiros</a:t>
            </a:r>
            <a:endParaRPr lang="es-CL" sz="4000" dirty="0">
              <a:solidFill>
                <a:srgbClr val="FFC000"/>
              </a:solidFill>
              <a:latin typeface="Avenir Light" panose="020B0402020203020204" pitchFamily="34" charset="77"/>
            </a:endParaRPr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xmlns="" id="{DCDDE185-F68D-F941-896F-256A53764439}"/>
              </a:ext>
            </a:extLst>
          </p:cNvPr>
          <p:cNvSpPr txBox="1">
            <a:spLocks/>
          </p:cNvSpPr>
          <p:nvPr/>
        </p:nvSpPr>
        <p:spPr>
          <a:xfrm>
            <a:off x="873438" y="5799561"/>
            <a:ext cx="6005298" cy="5181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4000" b="1" dirty="0">
                <a:solidFill>
                  <a:srgbClr val="FFC000"/>
                </a:solidFill>
                <a:latin typeface="Avenir Black" panose="02000503020000020003" pitchFamily="2" charset="0"/>
              </a:rPr>
              <a:t>Encuentros</a:t>
            </a:r>
            <a:r>
              <a:rPr lang="es-CL" sz="4000" dirty="0">
                <a:latin typeface="Avenir Light" panose="020B0402020203020204" pitchFamily="34" charset="77"/>
              </a:rPr>
              <a:t> con Cristo</a:t>
            </a: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xmlns="" id="{5A4F53A3-2DE7-FA4B-8CA7-C3EAB9A76E0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485950"/>
      </p:ext>
    </p:extLst>
  </p:cSld>
  <p:clrMapOvr>
    <a:masterClrMapping/>
  </p:clrMapOvr>
  <p:transition spd="slow" advTm="19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2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4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2419536" y="597407"/>
            <a:ext cx="7779541" cy="7193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 smtClean="0">
                <a:latin typeface="Avenir Light" panose="020B0402020203020204" pitchFamily="34" charset="77"/>
              </a:rPr>
              <a:t>FORMACIÓN </a:t>
            </a:r>
            <a:r>
              <a:rPr lang="es-CL" b="1" dirty="0" smtClean="0">
                <a:latin typeface="Avenir Black" panose="02000503020000020003" pitchFamily="2" charset="0"/>
              </a:rPr>
              <a:t>ACADÉMICA</a:t>
            </a:r>
            <a:endParaRPr lang="es-CL" dirty="0">
              <a:latin typeface="Avenir Light" panose="020B0402020203020204" pitchFamily="34" charset="77"/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xmlns="" id="{2DF7392A-DCDB-054B-947A-599538A0193B}"/>
              </a:ext>
            </a:extLst>
          </p:cNvPr>
          <p:cNvSpPr txBox="1">
            <a:spLocks/>
          </p:cNvSpPr>
          <p:nvPr/>
        </p:nvSpPr>
        <p:spPr>
          <a:xfrm>
            <a:off x="3016614" y="2466645"/>
            <a:ext cx="6158771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000" dirty="0">
                <a:latin typeface="Avenir Light" panose="020B0402020203020204" pitchFamily="34" charset="77"/>
              </a:rPr>
              <a:t>Estudiantes VI Medio 				</a:t>
            </a:r>
            <a:r>
              <a:rPr lang="es-CL" altLang="es-CL" sz="2800" b="1" dirty="0">
                <a:latin typeface="Avenir Black" panose="02000503020000020003" pitchFamily="2" charset="0"/>
              </a:rPr>
              <a:t>44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xmlns="" id="{2F6A3762-159E-8545-9F6A-A29C8728C689}"/>
              </a:ext>
            </a:extLst>
          </p:cNvPr>
          <p:cNvSpPr txBox="1">
            <a:spLocks/>
          </p:cNvSpPr>
          <p:nvPr/>
        </p:nvSpPr>
        <p:spPr>
          <a:xfrm>
            <a:off x="4881977" y="6595024"/>
            <a:ext cx="2428046" cy="3196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Colegio </a:t>
            </a:r>
            <a:r>
              <a:rPr lang="es-CL" sz="1400" b="1" dirty="0">
                <a:solidFill>
                  <a:schemeClr val="bg1"/>
                </a:solidFill>
                <a:latin typeface="Avenir Black" panose="02000503020000020003" pitchFamily="2" charset="0"/>
              </a:rPr>
              <a:t>Rafael </a:t>
            </a:r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Eyzaguirre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53876CE1-DA0A-4942-88CD-FBFAFFD29998}"/>
              </a:ext>
            </a:extLst>
          </p:cNvPr>
          <p:cNvSpPr txBox="1">
            <a:spLocks/>
          </p:cNvSpPr>
          <p:nvPr/>
        </p:nvSpPr>
        <p:spPr>
          <a:xfrm>
            <a:off x="2419536" y="1403218"/>
            <a:ext cx="7352929" cy="5475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3200" b="1" dirty="0">
                <a:solidFill>
                  <a:srgbClr val="FFC000"/>
                </a:solidFill>
                <a:latin typeface="Avenir Black" panose="02000503020000020003" pitchFamily="2" charset="0"/>
              </a:rPr>
              <a:t>“RESULTADOS </a:t>
            </a:r>
            <a:r>
              <a:rPr lang="es-CL" sz="3200" dirty="0">
                <a:latin typeface="Avenir Light" panose="020B0402020203020204" pitchFamily="34" charset="77"/>
              </a:rPr>
              <a:t>IV MEDIO 2019”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xmlns="" id="{18ED6F5C-48A7-6247-9024-779BCFF01D7D}"/>
              </a:ext>
            </a:extLst>
          </p:cNvPr>
          <p:cNvSpPr txBox="1">
            <a:spLocks/>
          </p:cNvSpPr>
          <p:nvPr/>
        </p:nvSpPr>
        <p:spPr>
          <a:xfrm>
            <a:off x="3016615" y="3023730"/>
            <a:ext cx="6158770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000" dirty="0">
                <a:latin typeface="Avenir Light" panose="020B0402020203020204" pitchFamily="34" charset="77"/>
              </a:rPr>
              <a:t>Estudiantes con ingreso a </a:t>
            </a:r>
            <a:r>
              <a:rPr lang="es-CL" altLang="es-CL" sz="2000" dirty="0" smtClean="0">
                <a:latin typeface="Avenir Light" panose="020B0402020203020204" pitchFamily="34" charset="77"/>
              </a:rPr>
              <a:t>Universidad </a:t>
            </a:r>
            <a:r>
              <a:rPr lang="es-CL" altLang="es-CL" sz="2000" dirty="0">
                <a:latin typeface="Avenir Light" panose="020B0402020203020204" pitchFamily="34" charset="77"/>
              </a:rPr>
              <a:t>		</a:t>
            </a:r>
            <a:r>
              <a:rPr lang="es-CL" altLang="es-CL" sz="2800" b="1" dirty="0">
                <a:latin typeface="Avenir Black" panose="02000503020000020003" pitchFamily="2" charset="0"/>
              </a:rPr>
              <a:t>21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xmlns="" id="{0BCC874B-BB90-F544-82A3-56CBAE3B50B1}"/>
              </a:ext>
            </a:extLst>
          </p:cNvPr>
          <p:cNvSpPr txBox="1">
            <a:spLocks/>
          </p:cNvSpPr>
          <p:nvPr/>
        </p:nvSpPr>
        <p:spPr>
          <a:xfrm>
            <a:off x="3016614" y="3570595"/>
            <a:ext cx="6158769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000" dirty="0">
                <a:latin typeface="Avenir Light" panose="020B0402020203020204" pitchFamily="34" charset="77"/>
              </a:rPr>
              <a:t>Estudiantes con ingreso a </a:t>
            </a:r>
            <a:r>
              <a:rPr lang="es-CL" altLang="es-CL" sz="2000" dirty="0" smtClean="0">
                <a:latin typeface="Avenir Light" panose="020B0402020203020204" pitchFamily="34" charset="77"/>
              </a:rPr>
              <a:t>Institutos  </a:t>
            </a:r>
            <a:r>
              <a:rPr lang="es-CL" altLang="es-CL" sz="2000" dirty="0">
                <a:latin typeface="Avenir Light" panose="020B0402020203020204" pitchFamily="34" charset="77"/>
              </a:rPr>
              <a:t>		</a:t>
            </a:r>
            <a:r>
              <a:rPr lang="es-CL" altLang="es-CL" sz="2800" b="1" dirty="0">
                <a:latin typeface="Avenir Black" panose="02000503020000020003" pitchFamily="2" charset="0"/>
              </a:rPr>
              <a:t>04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xmlns="" id="{DCC90A08-F555-E14D-B90F-5F2BFC4A257D}"/>
              </a:ext>
            </a:extLst>
          </p:cNvPr>
          <p:cNvSpPr txBox="1">
            <a:spLocks/>
          </p:cNvSpPr>
          <p:nvPr/>
        </p:nvSpPr>
        <p:spPr>
          <a:xfrm>
            <a:off x="3016614" y="4128208"/>
            <a:ext cx="7581047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000" dirty="0">
                <a:latin typeface="Avenir Light" panose="020B0402020203020204" pitchFamily="34" charset="77"/>
              </a:rPr>
              <a:t>Estudiantes en </a:t>
            </a:r>
            <a:r>
              <a:rPr lang="es-CL" altLang="es-CL" sz="2000" dirty="0" smtClean="0">
                <a:latin typeface="Avenir Light" panose="020B0402020203020204" pitchFamily="34" charset="77"/>
              </a:rPr>
              <a:t>Enseñanza </a:t>
            </a:r>
            <a:r>
              <a:rPr lang="es-CL" altLang="es-CL" sz="2000" dirty="0">
                <a:latin typeface="Avenir Light" panose="020B0402020203020204" pitchFamily="34" charset="77"/>
              </a:rPr>
              <a:t>S</a:t>
            </a:r>
            <a:r>
              <a:rPr lang="es-CL" altLang="es-CL" sz="2000" dirty="0" smtClean="0">
                <a:latin typeface="Avenir Light" panose="020B0402020203020204" pitchFamily="34" charset="77"/>
              </a:rPr>
              <a:t>uperior </a:t>
            </a:r>
            <a:r>
              <a:rPr lang="es-CL" altLang="es-CL" sz="2000" dirty="0">
                <a:latin typeface="Avenir Light" panose="020B0402020203020204" pitchFamily="34" charset="77"/>
              </a:rPr>
              <a:t>		</a:t>
            </a:r>
            <a:r>
              <a:rPr lang="es-CL" altLang="es-CL" sz="2800" b="1" dirty="0">
                <a:latin typeface="Avenir Black" panose="02000503020000020003" pitchFamily="2" charset="0"/>
              </a:rPr>
              <a:t>24 </a:t>
            </a:r>
            <a:r>
              <a:rPr lang="es-CL" altLang="es-CL" sz="2800" b="1" dirty="0" smtClean="0">
                <a:latin typeface="Avenir Black" panose="02000503020000020003" pitchFamily="2" charset="0"/>
              </a:rPr>
              <a:t> </a:t>
            </a:r>
            <a:r>
              <a:rPr lang="es-CL" altLang="es-CL" sz="2800" dirty="0" smtClean="0">
                <a:latin typeface="Avenir Black" panose="02000503020000020003" pitchFamily="2" charset="0"/>
              </a:rPr>
              <a:t>(</a:t>
            </a:r>
            <a:r>
              <a:rPr lang="es-CL" altLang="es-CL" sz="2000" dirty="0" smtClean="0">
                <a:latin typeface="Avenir Black" panose="02000503020000020003" pitchFamily="2" charset="0"/>
              </a:rPr>
              <a:t>5</a:t>
            </a:r>
            <a:r>
              <a:rPr lang="es-CL" altLang="es-CL" sz="2000" dirty="0" smtClean="0">
                <a:latin typeface="Avenir Light" panose="020B0402020203020204" pitchFamily="34" charset="77"/>
              </a:rPr>
              <a:t>4</a:t>
            </a:r>
            <a:r>
              <a:rPr lang="es-CL" altLang="es-CL" sz="2000" dirty="0">
                <a:latin typeface="Avenir Light" panose="020B0402020203020204" pitchFamily="34" charset="77"/>
              </a:rPr>
              <a:t>%)</a:t>
            </a: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xmlns="" id="{99CCF966-2010-B548-B935-ADD6EC74A248}"/>
              </a:ext>
            </a:extLst>
          </p:cNvPr>
          <p:cNvSpPr txBox="1">
            <a:spLocks/>
          </p:cNvSpPr>
          <p:nvPr/>
        </p:nvSpPr>
        <p:spPr>
          <a:xfrm>
            <a:off x="3016619" y="4668163"/>
            <a:ext cx="6850530" cy="11113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000" dirty="0" smtClean="0">
                <a:latin typeface="Avenir Light" panose="020B0402020203020204" pitchFamily="34" charset="77"/>
              </a:rPr>
              <a:t>Estudiantes </a:t>
            </a:r>
            <a:r>
              <a:rPr lang="es-CL" altLang="es-CL" sz="2000" dirty="0">
                <a:latin typeface="Avenir Light" panose="020B0402020203020204" pitchFamily="34" charset="77"/>
              </a:rPr>
              <a:t>adscritos a gratuidad 		</a:t>
            </a:r>
            <a:r>
              <a:rPr lang="es-CL" altLang="es-CL" sz="2800" b="1" dirty="0">
                <a:latin typeface="Avenir Black" panose="02000503020000020003" pitchFamily="2" charset="0"/>
              </a:rPr>
              <a:t>04</a:t>
            </a:r>
            <a:endParaRPr lang="es-CL" altLang="es-CL" sz="2000" dirty="0">
              <a:latin typeface="Avenir Light" panose="020B0402020203020204" pitchFamily="34" charset="77"/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xmlns="" id="{CAA7DC74-DB7C-344D-B215-900329C89C5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018354"/>
      </p:ext>
    </p:extLst>
  </p:cSld>
  <p:clrMapOvr>
    <a:masterClrMapping/>
  </p:clrMapOvr>
  <p:transition spd="slow" advTm="12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9" grpId="0"/>
      <p:bldP spid="10" grpId="0"/>
      <p:bldP spid="11" grpId="0"/>
      <p:bldP spid="12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2419536" y="597407"/>
            <a:ext cx="7352929" cy="7193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 smtClean="0">
                <a:latin typeface="Avenir Light" panose="020B0402020203020204" pitchFamily="34" charset="77"/>
              </a:rPr>
              <a:t>FORMACIÓN </a:t>
            </a:r>
            <a:r>
              <a:rPr lang="es-CL" b="1" dirty="0" smtClean="0">
                <a:latin typeface="Avenir Black" panose="02000503020000020003" pitchFamily="2" charset="0"/>
              </a:rPr>
              <a:t>ACADÉMICA</a:t>
            </a:r>
            <a:endParaRPr lang="es-CL" dirty="0">
              <a:latin typeface="Avenir Light" panose="020B0402020203020204" pitchFamily="34" charset="77"/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xmlns="" id="{2DF7392A-DCDB-054B-947A-599538A0193B}"/>
              </a:ext>
            </a:extLst>
          </p:cNvPr>
          <p:cNvSpPr txBox="1">
            <a:spLocks/>
          </p:cNvSpPr>
          <p:nvPr/>
        </p:nvSpPr>
        <p:spPr>
          <a:xfrm>
            <a:off x="3044664" y="2278802"/>
            <a:ext cx="6102672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3180"/>
              </a:lnSpc>
            </a:pPr>
            <a:r>
              <a:rPr lang="es-CL" altLang="es-CL" sz="2800" b="1" dirty="0">
                <a:latin typeface="Avenir Black" panose="02000503020000020003" pitchFamily="2" charset="0"/>
              </a:rPr>
              <a:t>Carreras </a:t>
            </a:r>
            <a:r>
              <a:rPr lang="es-CL" altLang="es-CL" sz="2800" dirty="0">
                <a:latin typeface="Avenir Light" panose="020B0402020203020204" pitchFamily="34" charset="77"/>
              </a:rPr>
              <a:t>que estaran cursando</a:t>
            </a:r>
            <a:endParaRPr lang="es-CL" altLang="es-CL" sz="2800" b="1" dirty="0">
              <a:latin typeface="Avenir Black" panose="02000503020000020003" pitchFamily="2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xmlns="" id="{2F6A3762-159E-8545-9F6A-A29C8728C689}"/>
              </a:ext>
            </a:extLst>
          </p:cNvPr>
          <p:cNvSpPr txBox="1">
            <a:spLocks/>
          </p:cNvSpPr>
          <p:nvPr/>
        </p:nvSpPr>
        <p:spPr>
          <a:xfrm>
            <a:off x="4881977" y="6595024"/>
            <a:ext cx="2428046" cy="3196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Colegio </a:t>
            </a:r>
            <a:r>
              <a:rPr lang="es-CL" sz="1400" b="1" dirty="0">
                <a:solidFill>
                  <a:schemeClr val="bg1"/>
                </a:solidFill>
                <a:latin typeface="Avenir Black" panose="02000503020000020003" pitchFamily="2" charset="0"/>
              </a:rPr>
              <a:t>Rafael </a:t>
            </a:r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Eyzaguirre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53876CE1-DA0A-4942-88CD-FBFAFFD29998}"/>
              </a:ext>
            </a:extLst>
          </p:cNvPr>
          <p:cNvSpPr txBox="1">
            <a:spLocks/>
          </p:cNvSpPr>
          <p:nvPr/>
        </p:nvSpPr>
        <p:spPr>
          <a:xfrm>
            <a:off x="2419536" y="1403218"/>
            <a:ext cx="7352929" cy="5475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3200" b="1" dirty="0">
                <a:solidFill>
                  <a:srgbClr val="FFC000"/>
                </a:solidFill>
                <a:latin typeface="Avenir Black" panose="02000503020000020003" pitchFamily="2" charset="0"/>
              </a:rPr>
              <a:t>“RESULTADOS </a:t>
            </a:r>
            <a:r>
              <a:rPr lang="es-CL" sz="3200" dirty="0">
                <a:latin typeface="Avenir Light" panose="020B0402020203020204" pitchFamily="34" charset="77"/>
              </a:rPr>
              <a:t>IV MEDIO 2019”</a:t>
            </a: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xmlns="" id="{9C32AA9B-C327-6F48-ADE7-BA57BC29D94E}"/>
              </a:ext>
            </a:extLst>
          </p:cNvPr>
          <p:cNvSpPr txBox="1">
            <a:spLocks/>
          </p:cNvSpPr>
          <p:nvPr/>
        </p:nvSpPr>
        <p:spPr>
          <a:xfrm>
            <a:off x="437388" y="3139303"/>
            <a:ext cx="4999585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3180"/>
              </a:lnSpc>
            </a:pPr>
            <a:r>
              <a:rPr lang="es-CL" altLang="es-CL" sz="2800" b="1" dirty="0">
                <a:solidFill>
                  <a:srgbClr val="FFC000"/>
                </a:solidFill>
                <a:latin typeface="Avenir Black" panose="02000503020000020003" pitchFamily="2" charset="0"/>
              </a:rPr>
              <a:t>·</a:t>
            </a:r>
            <a:r>
              <a:rPr lang="es-CL" altLang="es-CL" sz="2800" dirty="0">
                <a:latin typeface="Avenir Light" panose="020B0402020203020204" pitchFamily="34" charset="77"/>
              </a:rPr>
              <a:t> Ingeniería en administración</a:t>
            </a:r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xmlns="" id="{74FBE68D-5986-5649-AC52-714E12E38640}"/>
              </a:ext>
            </a:extLst>
          </p:cNvPr>
          <p:cNvSpPr txBox="1">
            <a:spLocks/>
          </p:cNvSpPr>
          <p:nvPr/>
        </p:nvSpPr>
        <p:spPr>
          <a:xfrm>
            <a:off x="5037548" y="3136327"/>
            <a:ext cx="4265359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3180"/>
              </a:lnSpc>
            </a:pPr>
            <a:r>
              <a:rPr lang="es-CL" altLang="es-CL" sz="2800" b="1" dirty="0">
                <a:solidFill>
                  <a:srgbClr val="FFC000"/>
                </a:solidFill>
                <a:latin typeface="Avenir Black" panose="02000503020000020003" pitchFamily="2" charset="0"/>
              </a:rPr>
              <a:t>·</a:t>
            </a:r>
            <a:r>
              <a:rPr lang="es-CL" altLang="es-CL" sz="2800" dirty="0">
                <a:latin typeface="Avenir Light" panose="020B0402020203020204" pitchFamily="34" charset="77"/>
              </a:rPr>
              <a:t> Ingeniería en finanzas</a:t>
            </a: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11E2F193-7E3F-1646-B19E-5232D30A4F7E}"/>
              </a:ext>
            </a:extLst>
          </p:cNvPr>
          <p:cNvSpPr txBox="1">
            <a:spLocks/>
          </p:cNvSpPr>
          <p:nvPr/>
        </p:nvSpPr>
        <p:spPr>
          <a:xfrm>
            <a:off x="8901770" y="3130233"/>
            <a:ext cx="2725941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3180"/>
              </a:lnSpc>
            </a:pPr>
            <a:r>
              <a:rPr lang="es-CL" altLang="es-CL" sz="2800" b="1" dirty="0">
                <a:solidFill>
                  <a:srgbClr val="FFC000"/>
                </a:solidFill>
                <a:latin typeface="Avenir Black" panose="02000503020000020003" pitchFamily="2" charset="0"/>
              </a:rPr>
              <a:t>·</a:t>
            </a:r>
            <a:r>
              <a:rPr lang="es-CL" altLang="es-CL" sz="2800" dirty="0">
                <a:latin typeface="Avenir Light" panose="020B0402020203020204" pitchFamily="34" charset="77"/>
              </a:rPr>
              <a:t> Trabajo social</a:t>
            </a: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xmlns="" id="{BAE767A9-3E2F-534C-840F-6CC3B4B0DB6B}"/>
              </a:ext>
            </a:extLst>
          </p:cNvPr>
          <p:cNvSpPr txBox="1">
            <a:spLocks/>
          </p:cNvSpPr>
          <p:nvPr/>
        </p:nvSpPr>
        <p:spPr>
          <a:xfrm>
            <a:off x="795737" y="3699332"/>
            <a:ext cx="2355239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3180"/>
              </a:lnSpc>
            </a:pPr>
            <a:r>
              <a:rPr lang="es-CL" altLang="es-CL" sz="2800" b="1" dirty="0">
                <a:solidFill>
                  <a:srgbClr val="FFC000"/>
                </a:solidFill>
                <a:latin typeface="Avenir Black" panose="02000503020000020003" pitchFamily="2" charset="0"/>
              </a:rPr>
              <a:t>·</a:t>
            </a:r>
            <a:r>
              <a:rPr lang="es-CL" altLang="es-CL" sz="2800" dirty="0">
                <a:latin typeface="Avenir Light" panose="020B0402020203020204" pitchFamily="34" charset="77"/>
              </a:rPr>
              <a:t> Periodismo</a:t>
            </a:r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xmlns="" id="{B81775CF-DB11-B342-9575-0065288AAB4C}"/>
              </a:ext>
            </a:extLst>
          </p:cNvPr>
          <p:cNvSpPr txBox="1">
            <a:spLocks/>
          </p:cNvSpPr>
          <p:nvPr/>
        </p:nvSpPr>
        <p:spPr>
          <a:xfrm>
            <a:off x="3053015" y="3693770"/>
            <a:ext cx="3520783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800" b="1" dirty="0">
                <a:solidFill>
                  <a:srgbClr val="FFC000"/>
                </a:solidFill>
                <a:latin typeface="Avenir Black" panose="02000503020000020003" pitchFamily="2" charset="0"/>
              </a:rPr>
              <a:t>·</a:t>
            </a:r>
            <a:r>
              <a:rPr lang="es-CL" altLang="es-CL" sz="2800" dirty="0">
                <a:latin typeface="Avenir Light" panose="020B0402020203020204" pitchFamily="34" charset="77"/>
              </a:rPr>
              <a:t> Ingeniería en minas</a:t>
            </a:r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xmlns="" id="{254C0935-32AF-1A4F-BE2B-1649FAC5DC6F}"/>
              </a:ext>
            </a:extLst>
          </p:cNvPr>
          <p:cNvSpPr txBox="1">
            <a:spLocks/>
          </p:cNvSpPr>
          <p:nvPr/>
        </p:nvSpPr>
        <p:spPr>
          <a:xfrm>
            <a:off x="6496546" y="3700565"/>
            <a:ext cx="3177068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800" b="1" dirty="0">
                <a:solidFill>
                  <a:srgbClr val="FFC000"/>
                </a:solidFill>
                <a:latin typeface="Avenir Black" panose="02000503020000020003" pitchFamily="2" charset="0"/>
              </a:rPr>
              <a:t>·</a:t>
            </a:r>
            <a:r>
              <a:rPr lang="es-CL" altLang="es-CL" sz="2800" dirty="0">
                <a:latin typeface="Avenir Light" panose="020B0402020203020204" pitchFamily="34" charset="77"/>
              </a:rPr>
              <a:t> Preparador físico</a:t>
            </a:r>
          </a:p>
        </p:txBody>
      </p:sp>
      <p:sp>
        <p:nvSpPr>
          <p:cNvPr id="21" name="Título 1">
            <a:extLst>
              <a:ext uri="{FF2B5EF4-FFF2-40B4-BE49-F238E27FC236}">
                <a16:creationId xmlns:a16="http://schemas.microsoft.com/office/drawing/2014/main" xmlns="" id="{6C0A2075-E91D-EC4B-8B51-35F6910FBB30}"/>
              </a:ext>
            </a:extLst>
          </p:cNvPr>
          <p:cNvSpPr txBox="1">
            <a:spLocks/>
          </p:cNvSpPr>
          <p:nvPr/>
        </p:nvSpPr>
        <p:spPr>
          <a:xfrm>
            <a:off x="9507585" y="3695003"/>
            <a:ext cx="1588786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800" b="1" dirty="0">
                <a:solidFill>
                  <a:srgbClr val="FFC000"/>
                </a:solidFill>
                <a:latin typeface="Avenir Black" panose="02000503020000020003" pitchFamily="2" charset="0"/>
              </a:rPr>
              <a:t>·</a:t>
            </a:r>
            <a:r>
              <a:rPr lang="es-CL" altLang="es-CL" sz="2800" dirty="0">
                <a:latin typeface="Avenir Light" panose="020B0402020203020204" pitchFamily="34" charset="77"/>
              </a:rPr>
              <a:t> Diseño</a:t>
            </a:r>
          </a:p>
        </p:txBody>
      </p:sp>
      <p:sp>
        <p:nvSpPr>
          <p:cNvPr id="24" name="Título 1">
            <a:extLst>
              <a:ext uri="{FF2B5EF4-FFF2-40B4-BE49-F238E27FC236}">
                <a16:creationId xmlns:a16="http://schemas.microsoft.com/office/drawing/2014/main" xmlns="" id="{479D11AC-9502-814A-8495-24A74BB03311}"/>
              </a:ext>
            </a:extLst>
          </p:cNvPr>
          <p:cNvSpPr txBox="1">
            <a:spLocks/>
          </p:cNvSpPr>
          <p:nvPr/>
        </p:nvSpPr>
        <p:spPr>
          <a:xfrm>
            <a:off x="565070" y="4271184"/>
            <a:ext cx="4999585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800" b="1" dirty="0">
                <a:solidFill>
                  <a:srgbClr val="FFC000"/>
                </a:solidFill>
                <a:latin typeface="Avenir Black" panose="02000503020000020003" pitchFamily="2" charset="0"/>
              </a:rPr>
              <a:t>·</a:t>
            </a:r>
            <a:r>
              <a:rPr lang="es-CL" altLang="es-CL" sz="2800" dirty="0">
                <a:latin typeface="Avenir Light" panose="020B0402020203020204" pitchFamily="34" charset="77"/>
              </a:rPr>
              <a:t> Administración de empresas</a:t>
            </a:r>
          </a:p>
        </p:txBody>
      </p:sp>
      <p:sp>
        <p:nvSpPr>
          <p:cNvPr id="26" name="Título 1">
            <a:extLst>
              <a:ext uri="{FF2B5EF4-FFF2-40B4-BE49-F238E27FC236}">
                <a16:creationId xmlns:a16="http://schemas.microsoft.com/office/drawing/2014/main" xmlns="" id="{E3E215C3-72F8-8B4A-9D3B-295EED450891}"/>
              </a:ext>
            </a:extLst>
          </p:cNvPr>
          <p:cNvSpPr txBox="1">
            <a:spLocks/>
          </p:cNvSpPr>
          <p:nvPr/>
        </p:nvSpPr>
        <p:spPr>
          <a:xfrm>
            <a:off x="5379170" y="4272417"/>
            <a:ext cx="3177068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800" b="1" dirty="0">
                <a:solidFill>
                  <a:srgbClr val="FFC000"/>
                </a:solidFill>
                <a:latin typeface="Avenir Black" panose="02000503020000020003" pitchFamily="2" charset="0"/>
              </a:rPr>
              <a:t>·</a:t>
            </a:r>
            <a:r>
              <a:rPr lang="es-CL" altLang="es-CL" sz="2800" dirty="0">
                <a:latin typeface="Avenir Light" panose="020B0402020203020204" pitchFamily="34" charset="77"/>
              </a:rPr>
              <a:t> Preparador físico</a:t>
            </a:r>
          </a:p>
        </p:txBody>
      </p:sp>
      <p:sp>
        <p:nvSpPr>
          <p:cNvPr id="27" name="Título 1">
            <a:extLst>
              <a:ext uri="{FF2B5EF4-FFF2-40B4-BE49-F238E27FC236}">
                <a16:creationId xmlns:a16="http://schemas.microsoft.com/office/drawing/2014/main" xmlns="" id="{5302BA16-D043-1343-9638-B22B6836C7A7}"/>
              </a:ext>
            </a:extLst>
          </p:cNvPr>
          <p:cNvSpPr txBox="1">
            <a:spLocks/>
          </p:cNvSpPr>
          <p:nvPr/>
        </p:nvSpPr>
        <p:spPr>
          <a:xfrm>
            <a:off x="605268" y="4840262"/>
            <a:ext cx="5843991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800" b="1" dirty="0">
                <a:solidFill>
                  <a:srgbClr val="FFC000"/>
                </a:solidFill>
                <a:latin typeface="Avenir Black" panose="02000503020000020003" pitchFamily="2" charset="0"/>
              </a:rPr>
              <a:t>·</a:t>
            </a:r>
            <a:r>
              <a:rPr lang="es-CL" altLang="es-CL" sz="2800" dirty="0">
                <a:latin typeface="Avenir Light" panose="020B0402020203020204" pitchFamily="34" charset="77"/>
              </a:rPr>
              <a:t> Ingeniería en conectividad y redes</a:t>
            </a:r>
          </a:p>
        </p:txBody>
      </p:sp>
      <p:sp>
        <p:nvSpPr>
          <p:cNvPr id="28" name="Título 1">
            <a:extLst>
              <a:ext uri="{FF2B5EF4-FFF2-40B4-BE49-F238E27FC236}">
                <a16:creationId xmlns:a16="http://schemas.microsoft.com/office/drawing/2014/main" xmlns="" id="{3D7820EC-F58D-4642-A5E6-D3CC3EC1118C}"/>
              </a:ext>
            </a:extLst>
          </p:cNvPr>
          <p:cNvSpPr txBox="1">
            <a:spLocks/>
          </p:cNvSpPr>
          <p:nvPr/>
        </p:nvSpPr>
        <p:spPr>
          <a:xfrm>
            <a:off x="8364144" y="4279212"/>
            <a:ext cx="3177068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800" b="1" dirty="0">
                <a:solidFill>
                  <a:srgbClr val="FFC000"/>
                </a:solidFill>
                <a:latin typeface="Avenir Black" panose="02000503020000020003" pitchFamily="2" charset="0"/>
              </a:rPr>
              <a:t>·</a:t>
            </a:r>
            <a:r>
              <a:rPr lang="es-CL" altLang="es-CL" sz="2800" dirty="0">
                <a:latin typeface="Avenir Light" panose="020B0402020203020204" pitchFamily="34" charset="77"/>
              </a:rPr>
              <a:t> Ciencias políticas</a:t>
            </a:r>
          </a:p>
        </p:txBody>
      </p:sp>
      <p:sp>
        <p:nvSpPr>
          <p:cNvPr id="29" name="Título 1">
            <a:extLst>
              <a:ext uri="{FF2B5EF4-FFF2-40B4-BE49-F238E27FC236}">
                <a16:creationId xmlns:a16="http://schemas.microsoft.com/office/drawing/2014/main" xmlns="" id="{3D8CFB1C-656D-B247-A8ED-6168A0713943}"/>
              </a:ext>
            </a:extLst>
          </p:cNvPr>
          <p:cNvSpPr txBox="1">
            <a:spLocks/>
          </p:cNvSpPr>
          <p:nvPr/>
        </p:nvSpPr>
        <p:spPr>
          <a:xfrm>
            <a:off x="6313202" y="4843458"/>
            <a:ext cx="3515665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800" b="1" dirty="0">
                <a:solidFill>
                  <a:srgbClr val="FFC000"/>
                </a:solidFill>
                <a:latin typeface="Avenir Black" panose="02000503020000020003" pitchFamily="2" charset="0"/>
              </a:rPr>
              <a:t>·</a:t>
            </a:r>
            <a:r>
              <a:rPr lang="es-CL" altLang="es-CL" sz="2800" dirty="0">
                <a:latin typeface="Avenir Light" panose="020B0402020203020204" pitchFamily="34" charset="77"/>
              </a:rPr>
              <a:t> Antropología social</a:t>
            </a:r>
          </a:p>
        </p:txBody>
      </p:sp>
      <p:sp>
        <p:nvSpPr>
          <p:cNvPr id="30" name="Título 1">
            <a:extLst>
              <a:ext uri="{FF2B5EF4-FFF2-40B4-BE49-F238E27FC236}">
                <a16:creationId xmlns:a16="http://schemas.microsoft.com/office/drawing/2014/main" xmlns="" id="{21D56114-B009-6849-924D-5800DC0E1AB7}"/>
              </a:ext>
            </a:extLst>
          </p:cNvPr>
          <p:cNvSpPr txBox="1">
            <a:spLocks/>
          </p:cNvSpPr>
          <p:nvPr/>
        </p:nvSpPr>
        <p:spPr>
          <a:xfrm>
            <a:off x="9663200" y="4843458"/>
            <a:ext cx="1754453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800" b="1" dirty="0">
                <a:solidFill>
                  <a:srgbClr val="FFC000"/>
                </a:solidFill>
                <a:latin typeface="Avenir Black" panose="02000503020000020003" pitchFamily="2" charset="0"/>
              </a:rPr>
              <a:t>·</a:t>
            </a:r>
            <a:r>
              <a:rPr lang="es-CL" altLang="es-CL" sz="2800" dirty="0">
                <a:latin typeface="Avenir Light" panose="020B0402020203020204" pitchFamily="34" charset="77"/>
              </a:rPr>
              <a:t> Derecho</a:t>
            </a:r>
          </a:p>
        </p:txBody>
      </p:sp>
      <p:sp>
        <p:nvSpPr>
          <p:cNvPr id="31" name="Título 1">
            <a:extLst>
              <a:ext uri="{FF2B5EF4-FFF2-40B4-BE49-F238E27FC236}">
                <a16:creationId xmlns:a16="http://schemas.microsoft.com/office/drawing/2014/main" xmlns="" id="{ADD013B9-01E0-D147-B957-31F52DA68A97}"/>
              </a:ext>
            </a:extLst>
          </p:cNvPr>
          <p:cNvSpPr txBox="1">
            <a:spLocks/>
          </p:cNvSpPr>
          <p:nvPr/>
        </p:nvSpPr>
        <p:spPr>
          <a:xfrm>
            <a:off x="2707666" y="5390204"/>
            <a:ext cx="4599935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800" b="1" dirty="0">
                <a:solidFill>
                  <a:srgbClr val="FFC000"/>
                </a:solidFill>
                <a:latin typeface="Avenir Black" panose="02000503020000020003" pitchFamily="2" charset="0"/>
              </a:rPr>
              <a:t>·</a:t>
            </a:r>
            <a:r>
              <a:rPr lang="es-CL" altLang="es-CL" sz="2800" dirty="0">
                <a:latin typeface="Avenir Light" panose="020B0402020203020204" pitchFamily="34" charset="77"/>
              </a:rPr>
              <a:t> Ingeniería en construcción</a:t>
            </a:r>
          </a:p>
        </p:txBody>
      </p:sp>
      <p:sp>
        <p:nvSpPr>
          <p:cNvPr id="32" name="Título 1">
            <a:extLst>
              <a:ext uri="{FF2B5EF4-FFF2-40B4-BE49-F238E27FC236}">
                <a16:creationId xmlns:a16="http://schemas.microsoft.com/office/drawing/2014/main" xmlns="" id="{011D8096-D3BD-E441-A5D5-86C97D24E179}"/>
              </a:ext>
            </a:extLst>
          </p:cNvPr>
          <p:cNvSpPr txBox="1">
            <a:spLocks/>
          </p:cNvSpPr>
          <p:nvPr/>
        </p:nvSpPr>
        <p:spPr>
          <a:xfrm>
            <a:off x="7188532" y="5393401"/>
            <a:ext cx="2265164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180"/>
              </a:lnSpc>
            </a:pPr>
            <a:r>
              <a:rPr lang="es-CL" altLang="es-CL" sz="2800" b="1" dirty="0">
                <a:solidFill>
                  <a:srgbClr val="FFC000"/>
                </a:solidFill>
                <a:latin typeface="Avenir Black" panose="02000503020000020003" pitchFamily="2" charset="0"/>
              </a:rPr>
              <a:t>·</a:t>
            </a:r>
            <a:r>
              <a:rPr lang="es-CL" altLang="es-CL" sz="2800" dirty="0">
                <a:latin typeface="Avenir Light" panose="020B0402020203020204" pitchFamily="34" charset="77"/>
              </a:rPr>
              <a:t> Enfermería</a:t>
            </a:r>
          </a:p>
        </p:txBody>
      </p:sp>
      <p:sp>
        <p:nvSpPr>
          <p:cNvPr id="33" name="Título 1">
            <a:extLst>
              <a:ext uri="{FF2B5EF4-FFF2-40B4-BE49-F238E27FC236}">
                <a16:creationId xmlns:a16="http://schemas.microsoft.com/office/drawing/2014/main" xmlns="" id="{0BADBEBA-D938-8A4C-B815-139BC2132397}"/>
              </a:ext>
            </a:extLst>
          </p:cNvPr>
          <p:cNvSpPr txBox="1">
            <a:spLocks/>
          </p:cNvSpPr>
          <p:nvPr/>
        </p:nvSpPr>
        <p:spPr>
          <a:xfrm>
            <a:off x="615982" y="6065000"/>
            <a:ext cx="10960036" cy="547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3180"/>
              </a:lnSpc>
            </a:pPr>
            <a:r>
              <a:rPr lang="es-CL" altLang="es-CL" sz="2000" dirty="0">
                <a:latin typeface="Avenir Light" panose="020B0402020203020204" pitchFamily="34" charset="77"/>
              </a:rPr>
              <a:t>Otro grupo cursará PREU </a:t>
            </a:r>
            <a:r>
              <a:rPr lang="es-CL" altLang="es-CL" sz="2000" b="1" dirty="0">
                <a:latin typeface="Avenir Black" panose="02000503020000020003" pitchFamily="2" charset="0"/>
              </a:rPr>
              <a:t>04</a:t>
            </a:r>
            <a:r>
              <a:rPr lang="es-CL" altLang="es-CL" sz="2000" dirty="0">
                <a:latin typeface="Avenir Light" panose="020B0402020203020204" pitchFamily="34" charset="77"/>
              </a:rPr>
              <a:t> </a:t>
            </a:r>
            <a:r>
              <a:rPr lang="es-CL" altLang="es-CL" sz="2000" b="1" dirty="0">
                <a:solidFill>
                  <a:srgbClr val="FFC000"/>
                </a:solidFill>
                <a:latin typeface="Avenir Black" panose="02000503020000020003" pitchFamily="2" charset="0"/>
              </a:rPr>
              <a:t>–</a:t>
            </a:r>
            <a:r>
              <a:rPr lang="es-CL" altLang="es-CL" sz="2000" dirty="0">
                <a:latin typeface="Avenir Light" panose="020B0402020203020204" pitchFamily="34" charset="77"/>
              </a:rPr>
              <a:t> Sin Información </a:t>
            </a:r>
            <a:r>
              <a:rPr lang="es-CL" altLang="es-CL" sz="2000" b="1" dirty="0">
                <a:latin typeface="Avenir Black" panose="02000503020000020003" pitchFamily="2" charset="0"/>
              </a:rPr>
              <a:t>10</a:t>
            </a:r>
            <a:r>
              <a:rPr lang="es-CL" altLang="es-CL" sz="2000" dirty="0">
                <a:latin typeface="Avenir Light" panose="020B0402020203020204" pitchFamily="34" charset="77"/>
              </a:rPr>
              <a:t> </a:t>
            </a:r>
            <a:r>
              <a:rPr lang="es-CL" altLang="es-CL" sz="2000" b="1" dirty="0">
                <a:solidFill>
                  <a:srgbClr val="FFC000"/>
                </a:solidFill>
                <a:latin typeface="Avenir Black" panose="02000503020000020003" pitchFamily="2" charset="0"/>
              </a:rPr>
              <a:t>–</a:t>
            </a:r>
            <a:r>
              <a:rPr lang="es-CL" altLang="es-CL" sz="2000" dirty="0">
                <a:latin typeface="Avenir Light" panose="020B0402020203020204" pitchFamily="34" charset="77"/>
              </a:rPr>
              <a:t> Viaje </a:t>
            </a:r>
            <a:r>
              <a:rPr lang="es-CL" altLang="es-CL" sz="2000" b="1" dirty="0">
                <a:latin typeface="Avenir Black" panose="02000503020000020003" pitchFamily="2" charset="0"/>
              </a:rPr>
              <a:t>02</a:t>
            </a:r>
            <a:r>
              <a:rPr lang="es-CL" altLang="es-CL" sz="2000" dirty="0">
                <a:latin typeface="Avenir Light" panose="020B0402020203020204" pitchFamily="34" charset="77"/>
              </a:rPr>
              <a:t> </a:t>
            </a:r>
            <a:r>
              <a:rPr lang="es-CL" altLang="es-CL" sz="2000" b="1" dirty="0">
                <a:solidFill>
                  <a:srgbClr val="FFC000"/>
                </a:solidFill>
                <a:latin typeface="Avenir Black" panose="02000503020000020003" pitchFamily="2" charset="0"/>
              </a:rPr>
              <a:t>–</a:t>
            </a:r>
            <a:r>
              <a:rPr lang="es-CL" altLang="es-CL" sz="2000" dirty="0">
                <a:latin typeface="Avenir Light" panose="020B0402020203020204" pitchFamily="34" charset="77"/>
              </a:rPr>
              <a:t> Año sabático </a:t>
            </a:r>
            <a:r>
              <a:rPr lang="es-CL" altLang="es-CL" sz="2000" b="1" dirty="0">
                <a:latin typeface="Avenir Black" panose="02000503020000020003" pitchFamily="2" charset="0"/>
              </a:rPr>
              <a:t>03</a:t>
            </a: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xmlns="" id="{C041890D-BF4D-6A4D-A024-30D8AFFDAE6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475177"/>
      </p:ext>
    </p:extLst>
  </p:cSld>
  <p:clrMapOvr>
    <a:masterClrMapping/>
  </p:clrMapOvr>
  <p:transition spd="slow" advTm="24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3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4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65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75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9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B4331D-EF4F-B045-8295-4D9215456EA4}"/>
              </a:ext>
            </a:extLst>
          </p:cNvPr>
          <p:cNvSpPr txBox="1">
            <a:spLocks/>
          </p:cNvSpPr>
          <p:nvPr/>
        </p:nvSpPr>
        <p:spPr>
          <a:xfrm>
            <a:off x="447768" y="637804"/>
            <a:ext cx="11296464" cy="7193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>
                <a:latin typeface="Avenir Light" panose="020B0402020203020204" pitchFamily="34" charset="77"/>
              </a:rPr>
              <a:t>RESULTADOS DE </a:t>
            </a:r>
            <a:r>
              <a:rPr lang="es-CL" b="1" dirty="0">
                <a:latin typeface="Avenir Black" panose="02000503020000020003" pitchFamily="2" charset="0"/>
              </a:rPr>
              <a:t>EFICIENCIA </a:t>
            </a:r>
            <a:r>
              <a:rPr lang="es-CL" dirty="0">
                <a:latin typeface="Avenir Light" panose="020B0402020203020204" pitchFamily="34" charset="77"/>
              </a:rPr>
              <a:t>INTERNA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4E859851-D2BC-E94A-B7AA-F0065C207262}"/>
              </a:ext>
            </a:extLst>
          </p:cNvPr>
          <p:cNvSpPr/>
          <p:nvPr/>
        </p:nvSpPr>
        <p:spPr>
          <a:xfrm>
            <a:off x="0" y="6604549"/>
            <a:ext cx="12192000" cy="2534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xmlns="" id="{2F6A3762-159E-8545-9F6A-A29C8728C689}"/>
              </a:ext>
            </a:extLst>
          </p:cNvPr>
          <p:cNvSpPr txBox="1">
            <a:spLocks/>
          </p:cNvSpPr>
          <p:nvPr/>
        </p:nvSpPr>
        <p:spPr>
          <a:xfrm>
            <a:off x="4881977" y="6595024"/>
            <a:ext cx="2428046" cy="3196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Colegio </a:t>
            </a:r>
            <a:r>
              <a:rPr lang="es-CL" sz="1400" b="1" dirty="0">
                <a:solidFill>
                  <a:schemeClr val="bg1"/>
                </a:solidFill>
                <a:latin typeface="Avenir Black" panose="02000503020000020003" pitchFamily="2" charset="0"/>
              </a:rPr>
              <a:t>Rafael </a:t>
            </a:r>
            <a:r>
              <a:rPr lang="es-CL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Eyzaguirre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53876CE1-DA0A-4942-88CD-FBFAFFD29998}"/>
              </a:ext>
            </a:extLst>
          </p:cNvPr>
          <p:cNvSpPr txBox="1">
            <a:spLocks/>
          </p:cNvSpPr>
          <p:nvPr/>
        </p:nvSpPr>
        <p:spPr>
          <a:xfrm>
            <a:off x="4478129" y="1398215"/>
            <a:ext cx="3235741" cy="7193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6000" b="1" dirty="0">
                <a:solidFill>
                  <a:srgbClr val="FFC000"/>
                </a:solidFill>
                <a:latin typeface="Avenir Black" panose="02000503020000020003" pitchFamily="2" charset="0"/>
              </a:rPr>
              <a:t>“2019”</a:t>
            </a:r>
            <a:endParaRPr lang="es-CL" sz="6000" dirty="0">
              <a:latin typeface="Avenir Light" panose="020B0402020203020204" pitchFamily="34" charset="77"/>
            </a:endParaRPr>
          </a:p>
        </p:txBody>
      </p:sp>
      <p:grpSp>
        <p:nvGrpSpPr>
          <p:cNvPr id="42" name="Grupo 41">
            <a:extLst>
              <a:ext uri="{FF2B5EF4-FFF2-40B4-BE49-F238E27FC236}">
                <a16:creationId xmlns:a16="http://schemas.microsoft.com/office/drawing/2014/main" xmlns="" id="{DB699D3A-5949-CA4C-94D7-A3474A0B4836}"/>
              </a:ext>
            </a:extLst>
          </p:cNvPr>
          <p:cNvGrpSpPr/>
          <p:nvPr/>
        </p:nvGrpSpPr>
        <p:grpSpPr>
          <a:xfrm>
            <a:off x="400102" y="3561480"/>
            <a:ext cx="11296464" cy="337700"/>
            <a:chOff x="400102" y="2835612"/>
            <a:chExt cx="11296464" cy="337700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xmlns="" id="{92EBE2C8-5629-2447-AC57-46369CE452DE}"/>
                </a:ext>
              </a:extLst>
            </p:cNvPr>
            <p:cNvSpPr/>
            <p:nvPr/>
          </p:nvSpPr>
          <p:spPr>
            <a:xfrm>
              <a:off x="400102" y="2835612"/>
              <a:ext cx="11189643" cy="33050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5" name="Título 1">
              <a:extLst>
                <a:ext uri="{FF2B5EF4-FFF2-40B4-BE49-F238E27FC236}">
                  <a16:creationId xmlns:a16="http://schemas.microsoft.com/office/drawing/2014/main" xmlns="" id="{3111308C-3629-AF42-A7F3-F0C620CF95CC}"/>
                </a:ext>
              </a:extLst>
            </p:cNvPr>
            <p:cNvSpPr txBox="1">
              <a:spLocks/>
            </p:cNvSpPr>
            <p:nvPr/>
          </p:nvSpPr>
          <p:spPr>
            <a:xfrm>
              <a:off x="400102" y="2853656"/>
              <a:ext cx="11296464" cy="319656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600" dirty="0">
                  <a:latin typeface="Avenir Medium" panose="02000503020000020003" pitchFamily="2" charset="0"/>
                </a:rPr>
                <a:t>Aprobación	2019	35	45	44	45	45	45	45	46	38	45	39	44	38	44	598</a:t>
              </a: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xmlns="" id="{2146AED0-EF9F-AF45-BDD9-FE64AE638145}"/>
              </a:ext>
            </a:extLst>
          </p:cNvPr>
          <p:cNvGrpSpPr/>
          <p:nvPr/>
        </p:nvGrpSpPr>
        <p:grpSpPr>
          <a:xfrm>
            <a:off x="400103" y="3897728"/>
            <a:ext cx="11277778" cy="319656"/>
            <a:chOff x="400103" y="3171860"/>
            <a:chExt cx="11277778" cy="319656"/>
          </a:xfrm>
        </p:grpSpPr>
        <p:sp>
          <p:nvSpPr>
            <p:cNvPr id="26" name="Título 1">
              <a:extLst>
                <a:ext uri="{FF2B5EF4-FFF2-40B4-BE49-F238E27FC236}">
                  <a16:creationId xmlns:a16="http://schemas.microsoft.com/office/drawing/2014/main" xmlns="" id="{8DE90E80-AB11-984A-9C43-733A24C39DEB}"/>
                </a:ext>
              </a:extLst>
            </p:cNvPr>
            <p:cNvSpPr txBox="1">
              <a:spLocks/>
            </p:cNvSpPr>
            <p:nvPr/>
          </p:nvSpPr>
          <p:spPr>
            <a:xfrm>
              <a:off x="400103" y="3171860"/>
              <a:ext cx="11277778" cy="319656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600" dirty="0">
                  <a:latin typeface="Avenir Light" panose="020B0402020203020204" pitchFamily="34" charset="77"/>
                </a:rPr>
                <a:t>		2018	35	45	43	45	43	45	44	39	45	42	43	42	42	41	598</a:t>
              </a:r>
            </a:p>
          </p:txBody>
        </p:sp>
        <p:cxnSp>
          <p:nvCxnSpPr>
            <p:cNvPr id="28" name="Conector recto 27">
              <a:extLst>
                <a:ext uri="{FF2B5EF4-FFF2-40B4-BE49-F238E27FC236}">
                  <a16:creationId xmlns:a16="http://schemas.microsoft.com/office/drawing/2014/main" xmlns="" id="{9966D6A1-0C44-2B45-BFBA-65973D8616F9}"/>
                </a:ext>
              </a:extLst>
            </p:cNvPr>
            <p:cNvCxnSpPr/>
            <p:nvPr/>
          </p:nvCxnSpPr>
          <p:spPr>
            <a:xfrm flipH="1">
              <a:off x="1685581" y="3491516"/>
              <a:ext cx="9893147" cy="0"/>
            </a:xfrm>
            <a:prstGeom prst="line">
              <a:avLst/>
            </a:prstGeom>
            <a:ln w="9525" cap="flat" cmpd="sng" algn="ctr">
              <a:solidFill>
                <a:schemeClr val="accent4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39" name="Grupo 38">
            <a:extLst>
              <a:ext uri="{FF2B5EF4-FFF2-40B4-BE49-F238E27FC236}">
                <a16:creationId xmlns:a16="http://schemas.microsoft.com/office/drawing/2014/main" xmlns="" id="{3E2F8E6E-D35D-0548-9F58-46AF7B0649AA}"/>
              </a:ext>
            </a:extLst>
          </p:cNvPr>
          <p:cNvGrpSpPr/>
          <p:nvPr/>
        </p:nvGrpSpPr>
        <p:grpSpPr>
          <a:xfrm>
            <a:off x="400102" y="2511465"/>
            <a:ext cx="11296464" cy="679012"/>
            <a:chOff x="400102" y="1785597"/>
            <a:chExt cx="11296464" cy="679012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xmlns="" id="{74B675D0-ED76-5D43-889B-730DADA006EE}"/>
                </a:ext>
              </a:extLst>
            </p:cNvPr>
            <p:cNvSpPr/>
            <p:nvPr/>
          </p:nvSpPr>
          <p:spPr>
            <a:xfrm>
              <a:off x="400102" y="2126909"/>
              <a:ext cx="11189643" cy="33050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14" name="Título 1">
              <a:extLst>
                <a:ext uri="{FF2B5EF4-FFF2-40B4-BE49-F238E27FC236}">
                  <a16:creationId xmlns:a16="http://schemas.microsoft.com/office/drawing/2014/main" xmlns="" id="{99CCF966-2010-B548-B935-ADD6EC74A248}"/>
                </a:ext>
              </a:extLst>
            </p:cNvPr>
            <p:cNvSpPr txBox="1">
              <a:spLocks/>
            </p:cNvSpPr>
            <p:nvPr/>
          </p:nvSpPr>
          <p:spPr>
            <a:xfrm>
              <a:off x="400102" y="2144953"/>
              <a:ext cx="11296464" cy="319656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600" dirty="0">
                  <a:latin typeface="Avenir Medium" panose="02000503020000020003" pitchFamily="2" charset="0"/>
                </a:rPr>
                <a:t>Matricula	2019	35	45	45	45	45	45	45	46	41	45	42	44	41	44	608</a:t>
              </a:r>
            </a:p>
          </p:txBody>
        </p:sp>
        <p:sp>
          <p:nvSpPr>
            <p:cNvPr id="16" name="Título 1">
              <a:extLst>
                <a:ext uri="{FF2B5EF4-FFF2-40B4-BE49-F238E27FC236}">
                  <a16:creationId xmlns:a16="http://schemas.microsoft.com/office/drawing/2014/main" xmlns="" id="{5C8B7C0B-EA2D-BD4A-A05A-EC259B81E3A4}"/>
                </a:ext>
              </a:extLst>
            </p:cNvPr>
            <p:cNvSpPr txBox="1">
              <a:spLocks/>
            </p:cNvSpPr>
            <p:nvPr/>
          </p:nvSpPr>
          <p:spPr>
            <a:xfrm>
              <a:off x="400102" y="1810046"/>
              <a:ext cx="11277778" cy="319656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400" dirty="0">
                  <a:latin typeface="Avenir Light" panose="020B0402020203020204" pitchFamily="34" charset="77"/>
                </a:rPr>
                <a:t>			Pre</a:t>
              </a:r>
              <a:r>
                <a:rPr lang="es-CL" altLang="es-CL" sz="1400" b="1" dirty="0">
                  <a:latin typeface="Avenir Black" panose="02000503020000020003" pitchFamily="2" charset="0"/>
                </a:rPr>
                <a:t>K</a:t>
              </a:r>
              <a:r>
                <a:rPr lang="es-CL" altLang="es-CL" sz="1400" dirty="0">
                  <a:latin typeface="Avenir Light" panose="020B0402020203020204" pitchFamily="34" charset="77"/>
                </a:rPr>
                <a:t>	K	1	2	3	4	5	6	7	8	I	II	III	IV	Total</a:t>
              </a:r>
            </a:p>
          </p:txBody>
        </p:sp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xmlns="" id="{568AF975-E5B6-0247-A4B1-6A9C97F6213C}"/>
                </a:ext>
              </a:extLst>
            </p:cNvPr>
            <p:cNvCxnSpPr/>
            <p:nvPr/>
          </p:nvCxnSpPr>
          <p:spPr>
            <a:xfrm flipH="1">
              <a:off x="1685580" y="1785597"/>
              <a:ext cx="9893147" cy="0"/>
            </a:xfrm>
            <a:prstGeom prst="line">
              <a:avLst/>
            </a:prstGeom>
            <a:ln w="9525" cap="flat" cmpd="sng" algn="ctr">
              <a:solidFill>
                <a:schemeClr val="accent4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41" name="Grupo 40">
            <a:extLst>
              <a:ext uri="{FF2B5EF4-FFF2-40B4-BE49-F238E27FC236}">
                <a16:creationId xmlns:a16="http://schemas.microsoft.com/office/drawing/2014/main" xmlns="" id="{D1C5640F-C865-EA42-8328-3DCD00727A84}"/>
              </a:ext>
            </a:extLst>
          </p:cNvPr>
          <p:cNvGrpSpPr/>
          <p:nvPr/>
        </p:nvGrpSpPr>
        <p:grpSpPr>
          <a:xfrm>
            <a:off x="400102" y="3189025"/>
            <a:ext cx="11296464" cy="321444"/>
            <a:chOff x="400102" y="2463157"/>
            <a:chExt cx="11296464" cy="321444"/>
          </a:xfrm>
        </p:grpSpPr>
        <p:sp>
          <p:nvSpPr>
            <p:cNvPr id="15" name="Título 1">
              <a:extLst>
                <a:ext uri="{FF2B5EF4-FFF2-40B4-BE49-F238E27FC236}">
                  <a16:creationId xmlns:a16="http://schemas.microsoft.com/office/drawing/2014/main" xmlns="" id="{E6F700B6-B618-A44D-82DC-B72085CB2B65}"/>
                </a:ext>
              </a:extLst>
            </p:cNvPr>
            <p:cNvSpPr txBox="1">
              <a:spLocks/>
            </p:cNvSpPr>
            <p:nvPr/>
          </p:nvSpPr>
          <p:spPr>
            <a:xfrm>
              <a:off x="400102" y="2463157"/>
              <a:ext cx="11296464" cy="319656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600" dirty="0">
                  <a:latin typeface="Avenir Light" panose="020B0402020203020204" pitchFamily="34" charset="77"/>
                </a:rPr>
                <a:t>		2018	35	45	45	45	45	45	45	45	45	44	45	44	44	41	613</a:t>
              </a:r>
            </a:p>
          </p:txBody>
        </p:sp>
        <p:cxnSp>
          <p:nvCxnSpPr>
            <p:cNvPr id="30" name="Conector recto 29">
              <a:extLst>
                <a:ext uri="{FF2B5EF4-FFF2-40B4-BE49-F238E27FC236}">
                  <a16:creationId xmlns:a16="http://schemas.microsoft.com/office/drawing/2014/main" xmlns="" id="{3D4F442B-9F4C-4D4E-B3FA-D4F5FBAC933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83743" y="2784601"/>
              <a:ext cx="9893147" cy="0"/>
            </a:xfrm>
            <a:prstGeom prst="line">
              <a:avLst/>
            </a:prstGeom>
            <a:ln w="9525" cap="flat" cmpd="sng" algn="ctr">
              <a:solidFill>
                <a:schemeClr val="accent4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44" name="Grupo 43">
            <a:extLst>
              <a:ext uri="{FF2B5EF4-FFF2-40B4-BE49-F238E27FC236}">
                <a16:creationId xmlns:a16="http://schemas.microsoft.com/office/drawing/2014/main" xmlns="" id="{34E33CDA-B2E2-B04C-98DE-02603CEE6086}"/>
              </a:ext>
            </a:extLst>
          </p:cNvPr>
          <p:cNvGrpSpPr/>
          <p:nvPr/>
        </p:nvGrpSpPr>
        <p:grpSpPr>
          <a:xfrm>
            <a:off x="385492" y="4257498"/>
            <a:ext cx="11311074" cy="337700"/>
            <a:chOff x="385492" y="3531630"/>
            <a:chExt cx="11311074" cy="337700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xmlns="" id="{4227EA02-B0C3-974B-95E0-08ED2CDF9AA9}"/>
                </a:ext>
              </a:extLst>
            </p:cNvPr>
            <p:cNvSpPr/>
            <p:nvPr/>
          </p:nvSpPr>
          <p:spPr>
            <a:xfrm>
              <a:off x="396509" y="3531630"/>
              <a:ext cx="11189643" cy="33050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2" name="Título 1">
              <a:extLst>
                <a:ext uri="{FF2B5EF4-FFF2-40B4-BE49-F238E27FC236}">
                  <a16:creationId xmlns:a16="http://schemas.microsoft.com/office/drawing/2014/main" xmlns="" id="{9DF82BC6-7955-CA4A-BF5A-1904C0954272}"/>
                </a:ext>
              </a:extLst>
            </p:cNvPr>
            <p:cNvSpPr txBox="1">
              <a:spLocks/>
            </p:cNvSpPr>
            <p:nvPr/>
          </p:nvSpPr>
          <p:spPr>
            <a:xfrm>
              <a:off x="385492" y="3549674"/>
              <a:ext cx="11311074" cy="319656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600" dirty="0">
                  <a:latin typeface="Avenir Medium" panose="02000503020000020003" pitchFamily="2" charset="0"/>
                </a:rPr>
                <a:t>Repitencia	2019	0	0	1	0	0	0	0	0	3	0	3	0	3	0	10</a:t>
              </a:r>
            </a:p>
          </p:txBody>
        </p:sp>
      </p:grpSp>
      <p:grpSp>
        <p:nvGrpSpPr>
          <p:cNvPr id="45" name="Grupo 44">
            <a:extLst>
              <a:ext uri="{FF2B5EF4-FFF2-40B4-BE49-F238E27FC236}">
                <a16:creationId xmlns:a16="http://schemas.microsoft.com/office/drawing/2014/main" xmlns="" id="{40483BBF-019F-F44E-8580-0D202DF33ECE}"/>
              </a:ext>
            </a:extLst>
          </p:cNvPr>
          <p:cNvGrpSpPr/>
          <p:nvPr/>
        </p:nvGrpSpPr>
        <p:grpSpPr>
          <a:xfrm>
            <a:off x="385492" y="4593746"/>
            <a:ext cx="11311074" cy="319656"/>
            <a:chOff x="385492" y="3867878"/>
            <a:chExt cx="11311074" cy="319656"/>
          </a:xfrm>
        </p:grpSpPr>
        <p:sp>
          <p:nvSpPr>
            <p:cNvPr id="33" name="Título 1">
              <a:extLst>
                <a:ext uri="{FF2B5EF4-FFF2-40B4-BE49-F238E27FC236}">
                  <a16:creationId xmlns:a16="http://schemas.microsoft.com/office/drawing/2014/main" xmlns="" id="{A78847B0-EDBD-B14E-BB7F-B8CE7581063D}"/>
                </a:ext>
              </a:extLst>
            </p:cNvPr>
            <p:cNvSpPr txBox="1">
              <a:spLocks/>
            </p:cNvSpPr>
            <p:nvPr/>
          </p:nvSpPr>
          <p:spPr>
            <a:xfrm>
              <a:off x="385492" y="3867878"/>
              <a:ext cx="11311074" cy="319656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600" dirty="0">
                  <a:latin typeface="Avenir Light" panose="020B0402020203020204" pitchFamily="34" charset="77"/>
                </a:rPr>
                <a:t>		2018	0	0	2	0	0	0	1	6	0	2	2	2	0	0	15</a:t>
              </a:r>
            </a:p>
          </p:txBody>
        </p:sp>
        <p:cxnSp>
          <p:nvCxnSpPr>
            <p:cNvPr id="34" name="Conector recto 33">
              <a:extLst>
                <a:ext uri="{FF2B5EF4-FFF2-40B4-BE49-F238E27FC236}">
                  <a16:creationId xmlns:a16="http://schemas.microsoft.com/office/drawing/2014/main" xmlns="" id="{2D15E96A-6902-2A4F-A164-1B1535E94280}"/>
                </a:ext>
              </a:extLst>
            </p:cNvPr>
            <p:cNvCxnSpPr/>
            <p:nvPr/>
          </p:nvCxnSpPr>
          <p:spPr>
            <a:xfrm flipH="1">
              <a:off x="1681988" y="4187534"/>
              <a:ext cx="9893147" cy="0"/>
            </a:xfrm>
            <a:prstGeom prst="line">
              <a:avLst/>
            </a:prstGeom>
            <a:ln w="9525" cap="flat" cmpd="sng" algn="ctr">
              <a:solidFill>
                <a:schemeClr val="accent4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46" name="Grupo 45">
            <a:extLst>
              <a:ext uri="{FF2B5EF4-FFF2-40B4-BE49-F238E27FC236}">
                <a16:creationId xmlns:a16="http://schemas.microsoft.com/office/drawing/2014/main" xmlns="" id="{22372823-D684-4A4F-90B9-95FBAE60171C}"/>
              </a:ext>
            </a:extLst>
          </p:cNvPr>
          <p:cNvGrpSpPr/>
          <p:nvPr/>
        </p:nvGrpSpPr>
        <p:grpSpPr>
          <a:xfrm>
            <a:off x="383654" y="4960739"/>
            <a:ext cx="11294226" cy="337700"/>
            <a:chOff x="383654" y="4234871"/>
            <a:chExt cx="11294226" cy="337700"/>
          </a:xfrm>
        </p:grpSpPr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xmlns="" id="{F8D51DD8-E930-BA40-BF94-BB0BF39CA9EC}"/>
                </a:ext>
              </a:extLst>
            </p:cNvPr>
            <p:cNvSpPr/>
            <p:nvPr/>
          </p:nvSpPr>
          <p:spPr>
            <a:xfrm>
              <a:off x="394671" y="4234871"/>
              <a:ext cx="11189643" cy="33050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6" name="Título 1">
              <a:extLst>
                <a:ext uri="{FF2B5EF4-FFF2-40B4-BE49-F238E27FC236}">
                  <a16:creationId xmlns:a16="http://schemas.microsoft.com/office/drawing/2014/main" xmlns="" id="{47AC5FD5-5E4F-F347-B380-A94DEC78582A}"/>
                </a:ext>
              </a:extLst>
            </p:cNvPr>
            <p:cNvSpPr txBox="1">
              <a:spLocks/>
            </p:cNvSpPr>
            <p:nvPr/>
          </p:nvSpPr>
          <p:spPr>
            <a:xfrm>
              <a:off x="383654" y="4252915"/>
              <a:ext cx="11294226" cy="319656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600" dirty="0">
                  <a:latin typeface="Avenir Medium" panose="02000503020000020003" pitchFamily="2" charset="0"/>
                </a:rPr>
                <a:t>Retiros	2019	0	0	1	0	1	0	1	1	1	0	6	1	1	1	14</a:t>
              </a: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xmlns="" id="{F988479B-D8DD-944E-980D-BBF178C5EF3C}"/>
              </a:ext>
            </a:extLst>
          </p:cNvPr>
          <p:cNvGrpSpPr/>
          <p:nvPr/>
        </p:nvGrpSpPr>
        <p:grpSpPr>
          <a:xfrm>
            <a:off x="383654" y="5296987"/>
            <a:ext cx="11294226" cy="319656"/>
            <a:chOff x="383654" y="4571119"/>
            <a:chExt cx="11294226" cy="319656"/>
          </a:xfrm>
        </p:grpSpPr>
        <p:sp>
          <p:nvSpPr>
            <p:cNvPr id="37" name="Título 1">
              <a:extLst>
                <a:ext uri="{FF2B5EF4-FFF2-40B4-BE49-F238E27FC236}">
                  <a16:creationId xmlns:a16="http://schemas.microsoft.com/office/drawing/2014/main" xmlns="" id="{128715B9-510A-514A-9977-A7984924C5B0}"/>
                </a:ext>
              </a:extLst>
            </p:cNvPr>
            <p:cNvSpPr txBox="1">
              <a:spLocks/>
            </p:cNvSpPr>
            <p:nvPr/>
          </p:nvSpPr>
          <p:spPr>
            <a:xfrm>
              <a:off x="383654" y="4571119"/>
              <a:ext cx="11294226" cy="319656"/>
            </a:xfrm>
            <a:prstGeom prst="rect">
              <a:avLst/>
            </a:prstGeom>
          </p:spPr>
          <p:txBody>
            <a:bodyPr spcCol="36000" anchor="b"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626400">
                <a:lnSpc>
                  <a:spcPts val="3180"/>
                </a:lnSpc>
              </a:pPr>
              <a:r>
                <a:rPr lang="es-CL" altLang="es-CL" sz="1600" dirty="0">
                  <a:latin typeface="Avenir Light" panose="020B0402020203020204" pitchFamily="34" charset="77"/>
                </a:rPr>
                <a:t>		2018	1	0	0	1	0	1	0	0	1	4	3	2	2	0	15</a:t>
              </a:r>
            </a:p>
          </p:txBody>
        </p:sp>
        <p:cxnSp>
          <p:nvCxnSpPr>
            <p:cNvPr id="38" name="Conector recto 37">
              <a:extLst>
                <a:ext uri="{FF2B5EF4-FFF2-40B4-BE49-F238E27FC236}">
                  <a16:creationId xmlns:a16="http://schemas.microsoft.com/office/drawing/2014/main" xmlns="" id="{2EE9D2B6-6D1B-1042-9157-F3CB07880882}"/>
                </a:ext>
              </a:extLst>
            </p:cNvPr>
            <p:cNvCxnSpPr/>
            <p:nvPr/>
          </p:nvCxnSpPr>
          <p:spPr>
            <a:xfrm flipH="1">
              <a:off x="1680150" y="4890775"/>
              <a:ext cx="9893147" cy="0"/>
            </a:xfrm>
            <a:prstGeom prst="line">
              <a:avLst/>
            </a:prstGeom>
            <a:ln w="9525" cap="flat" cmpd="sng" algn="ctr">
              <a:solidFill>
                <a:schemeClr val="accent4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pic>
        <p:nvPicPr>
          <p:cNvPr id="40" name="Imagen 39">
            <a:extLst>
              <a:ext uri="{FF2B5EF4-FFF2-40B4-BE49-F238E27FC236}">
                <a16:creationId xmlns:a16="http://schemas.microsoft.com/office/drawing/2014/main" xmlns="" id="{6285A2E5-5268-4E40-99AD-1F816CB4646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1000"/>
          </a:blip>
          <a:stretch>
            <a:fillRect/>
          </a:stretch>
        </p:blipFill>
        <p:spPr>
          <a:xfrm>
            <a:off x="150829" y="127681"/>
            <a:ext cx="2413165" cy="3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509412"/>
      </p:ext>
    </p:extLst>
  </p:cSld>
  <p:clrMapOvr>
    <a:masterClrMapping/>
  </p:clrMapOvr>
  <p:transition spd="slow" advTm="24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75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1072</Words>
  <Application>Microsoft Office PowerPoint</Application>
  <PresentationFormat>Personalizado</PresentationFormat>
  <Paragraphs>300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1" baseType="lpstr">
      <vt:lpstr>Tema de Office</vt:lpstr>
      <vt:lpstr>CUENTAPÚBLICA2019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CUENTAPUBLICA2019</dc:title>
  <dc:creator>Microsoft Office User</dc:creator>
  <cp:lastModifiedBy>mmari</cp:lastModifiedBy>
  <cp:revision>54</cp:revision>
  <dcterms:created xsi:type="dcterms:W3CDTF">2020-04-02T03:42:24Z</dcterms:created>
  <dcterms:modified xsi:type="dcterms:W3CDTF">2020-04-21T14:15:11Z</dcterms:modified>
</cp:coreProperties>
</file>